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75" r:id="rId2"/>
    <p:sldId id="268" r:id="rId3"/>
    <p:sldId id="258" r:id="rId4"/>
    <p:sldId id="256" r:id="rId5"/>
    <p:sldId id="271" r:id="rId6"/>
    <p:sldId id="261" r:id="rId7"/>
    <p:sldId id="257" r:id="rId8"/>
    <p:sldId id="259" r:id="rId9"/>
    <p:sldId id="272" r:id="rId10"/>
    <p:sldId id="273" r:id="rId11"/>
    <p:sldId id="263" r:id="rId12"/>
    <p:sldId id="264" r:id="rId13"/>
    <p:sldId id="265" r:id="rId14"/>
    <p:sldId id="266" r:id="rId15"/>
    <p:sldId id="267" r:id="rId16"/>
    <p:sldId id="262" r:id="rId17"/>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FF3300"/>
    <a:srgbClr val="800000"/>
    <a:srgbClr val="33CC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8" d="100"/>
          <a:sy n="88" d="100"/>
        </p:scale>
        <p:origin x="-106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7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Título"/>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ECBE486D-BAEC-4C49-A66C-8F3D0990B8A2}" type="datetimeFigureOut">
              <a:rPr lang="es-ES" smtClean="0"/>
              <a:pPr/>
              <a:t>31/05/2011</a:t>
            </a:fld>
            <a:endParaRPr lang="es-ES"/>
          </a:p>
        </p:txBody>
      </p:sp>
      <p:sp>
        <p:nvSpPr>
          <p:cNvPr id="19" name="18 Marcador de pie de página"/>
          <p:cNvSpPr>
            <a:spLocks noGrp="1"/>
          </p:cNvSpPr>
          <p:nvPr>
            <p:ph type="ftr" sz="quarter" idx="11"/>
          </p:nvPr>
        </p:nvSpPr>
        <p:spPr/>
        <p:txBody>
          <a:bodyPr/>
          <a:lstStyle/>
          <a:p>
            <a:endParaRPr lang="es-ES"/>
          </a:p>
        </p:txBody>
      </p:sp>
      <p:sp>
        <p:nvSpPr>
          <p:cNvPr id="27" name="26 Marcador de número de diapositiva"/>
          <p:cNvSpPr>
            <a:spLocks noGrp="1"/>
          </p:cNvSpPr>
          <p:nvPr>
            <p:ph type="sldNum" sz="quarter" idx="12"/>
          </p:nvPr>
        </p:nvSpPr>
        <p:spPr/>
        <p:txBody>
          <a:bodyPr/>
          <a:lstStyle/>
          <a:p>
            <a:fld id="{6B28C708-7656-4E42-B0DA-8FDD5CEAE120}" type="slidenum">
              <a:rPr lang="es-ES" smtClean="0"/>
              <a:pPr/>
              <a:t>‹#›</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ECBE486D-BAEC-4C49-A66C-8F3D0990B8A2}" type="datetimeFigureOut">
              <a:rPr lang="es-ES" smtClean="0"/>
              <a:pPr/>
              <a:t>31/05/2011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B28C708-7656-4E42-B0DA-8FDD5CEAE120}" type="slidenum">
              <a:rPr lang="es-ES" smtClean="0"/>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8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1 Título"/>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ECBE486D-BAEC-4C49-A66C-8F3D0990B8A2}" type="datetimeFigureOut">
              <a:rPr lang="es-ES" smtClean="0"/>
              <a:pPr/>
              <a:t>31/05/2011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B28C708-7656-4E42-B0DA-8FDD5CEAE120}" type="slidenum">
              <a:rPr lang="es-ES" smtClean="0"/>
              <a:pPr/>
              <a:t>‹#›</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ECBE486D-BAEC-4C49-A66C-8F3D0990B8A2}" type="datetimeFigureOut">
              <a:rPr lang="es-ES" smtClean="0"/>
              <a:pPr/>
              <a:t>31/05/2011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6B28C708-7656-4E42-B0DA-8FDD5CEAE120}" type="slidenum">
              <a:rPr lang="es-ES" smtClean="0"/>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ECBE486D-BAEC-4C49-A66C-8F3D0990B8A2}" type="datetimeFigureOut">
              <a:rPr lang="es-ES" smtClean="0"/>
              <a:pPr/>
              <a:t>31/05/2011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6B28C708-7656-4E42-B0DA-8FDD5CEAE120}" type="slidenum">
              <a:rPr lang="es-ES" smtClean="0"/>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320"/>
            <a:ext cx="7470648" cy="1143000"/>
          </a:xfrm>
        </p:spPr>
        <p:txBody>
          <a:bodyPr anchor="ctr"/>
          <a:lstStyle>
            <a:lvl1pPr algn="l">
              <a:defRPr sz="4600"/>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CBE486D-BAEC-4C49-A66C-8F3D0990B8A2}" type="datetimeFigureOut">
              <a:rPr lang="es-ES" smtClean="0"/>
              <a:pPr/>
              <a:t>31/05/2011</a:t>
            </a:fld>
            <a:endParaRPr lang="es-ES"/>
          </a:p>
        </p:txBody>
      </p:sp>
      <p:sp>
        <p:nvSpPr>
          <p:cNvPr id="8" name="7 Marcador de número de diapositiva"/>
          <p:cNvSpPr>
            <a:spLocks noGrp="1"/>
          </p:cNvSpPr>
          <p:nvPr>
            <p:ph type="sldNum" sz="quarter" idx="11"/>
          </p:nvPr>
        </p:nvSpPr>
        <p:spPr/>
        <p:txBody>
          <a:bodyPr/>
          <a:lstStyle/>
          <a:p>
            <a:fld id="{6B28C708-7656-4E42-B0DA-8FDD5CEAE120}" type="slidenum">
              <a:rPr lang="es-ES" smtClean="0"/>
              <a:pPr/>
              <a:t>‹#›</a:t>
            </a:fld>
            <a:endParaRPr lang="es-ES"/>
          </a:p>
        </p:txBody>
      </p:sp>
      <p:sp>
        <p:nvSpPr>
          <p:cNvPr id="9" name="8 Marcador de pie de página"/>
          <p:cNvSpPr>
            <a:spLocks noGrp="1"/>
          </p:cNvSpPr>
          <p:nvPr>
            <p:ph type="ftr" sz="quarter" idx="12"/>
          </p:nvPr>
        </p:nvSpPr>
        <p:spPr/>
        <p:txBody>
          <a:bodyPr/>
          <a:lstStyle/>
          <a:p>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CBE486D-BAEC-4C49-A66C-8F3D0990B8A2}" type="datetimeFigureOut">
              <a:rPr lang="es-ES" smtClean="0"/>
              <a:pPr/>
              <a:t>31/05/2011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6B28C708-7656-4E42-B0DA-8FDD5CEAE120}" type="slidenum">
              <a:rPr lang="es-ES" smtClean="0"/>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ECBE486D-BAEC-4C49-A66C-8F3D0990B8A2}" type="datetimeFigureOut">
              <a:rPr lang="es-ES" smtClean="0"/>
              <a:pPr/>
              <a:t>31/05/2011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a:xfrm>
            <a:off x="8156448" y="6422064"/>
            <a:ext cx="762000" cy="365125"/>
          </a:xfrm>
        </p:spPr>
        <p:txBody>
          <a:bodyPr/>
          <a:lstStyle/>
          <a:p>
            <a:fld id="{6B28C708-7656-4E42-B0DA-8FDD5CEAE120}" type="slidenum">
              <a:rPr lang="es-ES" smtClean="0"/>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457200" y="6422064"/>
            <a:ext cx="2133600" cy="365125"/>
          </a:xfrm>
        </p:spPr>
        <p:txBody>
          <a:bodyPr/>
          <a:lstStyle/>
          <a:p>
            <a:fld id="{ECBE486D-BAEC-4C49-A66C-8F3D0990B8A2}" type="datetimeFigureOut">
              <a:rPr lang="es-ES" smtClean="0"/>
              <a:pPr/>
              <a:t>31/05/2011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6B28C708-7656-4E42-B0DA-8FDD5CEAE120}" type="slidenum">
              <a:rPr lang="es-ES" smtClean="0"/>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ECBE486D-BAEC-4C49-A66C-8F3D0990B8A2}" type="datetimeFigureOut">
              <a:rPr lang="es-ES" smtClean="0"/>
              <a:pPr/>
              <a:t>31/05/2011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B28C708-7656-4E42-B0DA-8FDD5CEAE120}" type="slidenum">
              <a:rPr lang="es-ES" smtClean="0"/>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ECBE486D-BAEC-4C49-A66C-8F3D0990B8A2}" type="datetimeFigureOut">
              <a:rPr lang="es-ES" smtClean="0"/>
              <a:pPr/>
              <a:t>31/05/2011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B28C708-7656-4E42-B0DA-8FDD5CEAE120}" type="slidenum">
              <a:rPr lang="es-ES" smtClean="0"/>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12" name="11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15 Forma libre"/>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Marcador de título"/>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ECBE486D-BAEC-4C49-A66C-8F3D0990B8A2}" type="datetimeFigureOut">
              <a:rPr lang="es-ES" smtClean="0"/>
              <a:pPr/>
              <a:t>31/05/2011</a:t>
            </a:fld>
            <a:endParaRPr lang="es-ES"/>
          </a:p>
        </p:txBody>
      </p:sp>
      <p:sp>
        <p:nvSpPr>
          <p:cNvPr id="22" name="21 Marcador de pie de página"/>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s-ES"/>
          </a:p>
        </p:txBody>
      </p:sp>
      <p:sp>
        <p:nvSpPr>
          <p:cNvPr id="18" name="17 Marcador de número de diapositiva"/>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6B28C708-7656-4E42-B0DA-8FDD5CEAE120}" type="slidenum">
              <a:rPr lang="es-ES" smtClean="0"/>
              <a:pPr/>
              <a:t>‹#›</a:t>
            </a:fld>
            <a:endParaRPr lang="es-ES"/>
          </a:p>
        </p:txBody>
      </p:sp>
    </p:spTree>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www.google.com.co/imgres?imgurl=http://clik.files.wordpress.com/2007/09/heroina04.jpg&amp;imgrefurl=http://clik.wordpress.com/2007/09/09/el-son-de-la-negra/&amp;usg=__g8BYpi5qrE8Lwg40RVGDHi0fEf4=&amp;h=612&amp;w=461&amp;sz=91&amp;hl=es&amp;start=2&amp;itbs=1&amp;tbnid=LVlt986BGdSW-M:&amp;tbnh=136&amp;tbnw=102&amp;prev=/images?q=heroina&amp;hl=es&amp;gbv=2&amp;tbs=isch:1" TargetMode="External"/><Relationship Id="rId2" Type="http://schemas.openxmlformats.org/officeDocument/2006/relationships/hyperlink" Target="http://www.youtube.com/watch?v=Raroy9YN7tE"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jpeg"/><Relationship Id="rId7" Type="http://schemas.openxmlformats.org/officeDocument/2006/relationships/image" Target="../media/image2.jpeg"/><Relationship Id="rId2" Type="http://schemas.openxmlformats.org/officeDocument/2006/relationships/hyperlink" Target="http://www.google.com.co/imgres?imgurl=http://4.bp.blogspot.com/_NcWjPZ1sso4/SwqgQhy5D5I/AAAAAAAADFs/TBNVfiJM7hg/s400/El-consumo-de-heroina-produce-una-mayor-intensidad-emocional-que-crea-adiccion-y-facilita-la-recaida_imagenGaleria.jpg&amp;imgrefurl=http://coconete.blogspot.com/2009/11/oea-dominicana-es-gran-consumidor-de.html&amp;usg=__AZKWpcnTgnYXQIndtup2i-wmjig=&amp;h=266&amp;w=400&amp;sz=31&amp;hl=es&amp;start=11&amp;itbs=1&amp;tbnid=dkdWISjzzxrGjM:&amp;tbnh=82&amp;tbnw=124&amp;prev=/images?q=heroina&amp;hl=es&amp;gbv=2&amp;tbs=isch:1" TargetMode="External"/><Relationship Id="rId1" Type="http://schemas.openxmlformats.org/officeDocument/2006/relationships/slideLayout" Target="../slideLayouts/slideLayout7.xml"/><Relationship Id="rId6" Type="http://schemas.openxmlformats.org/officeDocument/2006/relationships/hyperlink" Target="http://www.google.com.co/imgres?imgurl=http://clik.files.wordpress.com/2007/09/heroina04.jpg&amp;imgrefurl=http://clik.wordpress.com/2007/09/09/el-son-de-la-negra/&amp;usg=__g8BYpi5qrE8Lwg40RVGDHi0fEf4=&amp;h=612&amp;w=461&amp;sz=91&amp;hl=es&amp;start=2&amp;itbs=1&amp;tbnid=LVlt986BGdSW-M:&amp;tbnh=136&amp;tbnw=102&amp;prev=/images?q=heroina&amp;hl=es&amp;gbv=2&amp;tbs=isch:1" TargetMode="External"/><Relationship Id="rId5" Type="http://schemas.openxmlformats.org/officeDocument/2006/relationships/image" Target="../media/image5.jpeg"/><Relationship Id="rId10" Type="http://schemas.openxmlformats.org/officeDocument/2006/relationships/image" Target="../media/image7.jpeg"/><Relationship Id="rId4" Type="http://schemas.openxmlformats.org/officeDocument/2006/relationships/image" Target="../media/image4.png"/><Relationship Id="rId9" Type="http://schemas.openxmlformats.org/officeDocument/2006/relationships/hyperlink" Target="http://www.google.com.co/imgres?imgurl=http://plantshaman.files.wordpress.com/2008/02/ayahuasca-cup.jpg&amp;imgrefurl=http://www.jesuspamplona.es/blog.php?post=8&amp;usg=__uvifppsE-j98FLdthXNraUUzgp4=&amp;h=480&amp;w=640&amp;sz=54&amp;hl=es&amp;start=3&amp;itbs=1&amp;tbnid=0xE0sKYs5IikBM:&amp;tbnh=103&amp;tbnw=137&amp;prev=/images?q=yaje&amp;hl=es&amp;gbv=2&amp;tbs=isch:1"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1476375" y="2708275"/>
            <a:ext cx="6400800" cy="1752600"/>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n-US" sz="36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COLEGIO SAN IGNACIO DE LOYOLA</a:t>
            </a:r>
            <a:endParaRPr lang="en-US" sz="36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8" name="Rectangle 7"/>
          <p:cNvSpPr/>
          <p:nvPr/>
        </p:nvSpPr>
        <p:spPr>
          <a:xfrm>
            <a:off x="1643042" y="4572008"/>
            <a:ext cx="5736506" cy="40011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s-CO" sz="2000" b="1" cap="none" spc="0" dirty="0" smtClean="0">
                <a:ln/>
                <a:solidFill>
                  <a:schemeClr val="accent3"/>
                </a:solidFill>
                <a:effectLst/>
              </a:rPr>
              <a:t>PROYECTO DE HABILIDADES PARA LA VIDA</a:t>
            </a:r>
            <a:endParaRPr lang="en-US" sz="2000" b="1" cap="none" spc="0" dirty="0">
              <a:ln/>
              <a:solidFill>
                <a:schemeClr val="accent3"/>
              </a:solidFill>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www.gobernacionhuila.gov.co/cms/images/stories/prensa/drogas.jpg"/>
          <p:cNvPicPr>
            <a:picLocks noChangeAspect="1" noChangeArrowheads="1"/>
          </p:cNvPicPr>
          <p:nvPr/>
        </p:nvPicPr>
        <p:blipFill>
          <a:blip r:embed="rId2"/>
          <a:srcRect/>
          <a:stretch>
            <a:fillRect/>
          </a:stretch>
        </p:blipFill>
        <p:spPr bwMode="auto">
          <a:xfrm>
            <a:off x="0" y="1"/>
            <a:ext cx="9144000" cy="6858000"/>
          </a:xfrm>
          <a:prstGeom prst="rect">
            <a:avLst/>
          </a:prstGeom>
          <a:noFill/>
        </p:spPr>
      </p:pic>
      <p:sp>
        <p:nvSpPr>
          <p:cNvPr id="9" name="3 Título"/>
          <p:cNvSpPr txBox="1">
            <a:spLocks/>
          </p:cNvSpPr>
          <p:nvPr/>
        </p:nvSpPr>
        <p:spPr>
          <a:xfrm>
            <a:off x="928662" y="5500702"/>
            <a:ext cx="7470648" cy="1143000"/>
          </a:xfrm>
          <a:prstGeom prst="rect">
            <a:avLst/>
          </a:prstGeom>
        </p:spPr>
        <p:txBody>
          <a:bodyPr vert="horz" lIns="45720" rIns="4572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4400" b="1" i="0" u="none" strike="noStrike" kern="1200" cap="none" spc="0" normalizeH="0" baseline="0" noProof="0" dirty="0" smtClean="0">
                <a:ln>
                  <a:noFill/>
                </a:ln>
                <a:solidFill>
                  <a:schemeClr val="accent6">
                    <a:lumMod val="50000"/>
                  </a:schemeClr>
                </a:solidFill>
                <a:effectLst>
                  <a:outerShdw blurRad="38100" dist="38100" dir="2700000" algn="tl">
                    <a:srgbClr val="000000">
                      <a:alpha val="43137"/>
                    </a:srgbClr>
                  </a:outerShdw>
                </a:effectLst>
                <a:uLnTx/>
                <a:uFillTx/>
                <a:latin typeface="+mj-lt"/>
                <a:ea typeface="+mj-ea"/>
                <a:cs typeface="+mj-cs"/>
              </a:rPr>
              <a:t>CONSUMO DE SUSTANCIA PSICOACTIVAS</a:t>
            </a:r>
            <a:endParaRPr kumimoji="0" lang="es-ES" sz="4400" b="1" i="0" u="none" strike="noStrike" kern="1200" cap="none" spc="0" normalizeH="0" baseline="0" noProof="0" dirty="0">
              <a:ln>
                <a:noFill/>
              </a:ln>
              <a:solidFill>
                <a:schemeClr val="accent6">
                  <a:lumMod val="50000"/>
                </a:schemeClr>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dirty="0" smtClean="0">
                <a:solidFill>
                  <a:schemeClr val="accent6">
                    <a:lumMod val="60000"/>
                    <a:lumOff val="40000"/>
                  </a:schemeClr>
                </a:solidFill>
                <a:effectLst>
                  <a:outerShdw blurRad="38100" dist="38100" dir="2700000" algn="tl">
                    <a:srgbClr val="000000">
                      <a:alpha val="43137"/>
                    </a:srgbClr>
                  </a:outerShdw>
                </a:effectLst>
              </a:rPr>
              <a:t>Sustancia psicoactiva es:</a:t>
            </a:r>
            <a:endParaRPr lang="es-ES" dirty="0">
              <a:solidFill>
                <a:schemeClr val="accent6">
                  <a:lumMod val="60000"/>
                  <a:lumOff val="40000"/>
                </a:schemeClr>
              </a:solidFill>
              <a:effectLst>
                <a:outerShdw blurRad="38100" dist="38100" dir="2700000" algn="tl">
                  <a:srgbClr val="000000">
                    <a:alpha val="43137"/>
                  </a:srgbClr>
                </a:outerShdw>
              </a:effectLst>
            </a:endParaRPr>
          </a:p>
        </p:txBody>
      </p:sp>
      <p:sp>
        <p:nvSpPr>
          <p:cNvPr id="3" name="2 Marcador de contenido"/>
          <p:cNvSpPr>
            <a:spLocks noGrp="1"/>
          </p:cNvSpPr>
          <p:nvPr>
            <p:ph idx="1"/>
          </p:nvPr>
        </p:nvSpPr>
        <p:spPr>
          <a:xfrm>
            <a:off x="457200" y="1600200"/>
            <a:ext cx="8329642" cy="4400567"/>
          </a:xfrm>
        </p:spPr>
        <p:txBody>
          <a:bodyPr>
            <a:normAutofit fontScale="92500" lnSpcReduction="10000"/>
          </a:bodyPr>
          <a:lstStyle/>
          <a:p>
            <a:pPr>
              <a:buNone/>
            </a:pPr>
            <a:r>
              <a:rPr lang="es-ES" dirty="0" smtClean="0">
                <a:effectLst>
                  <a:outerShdw blurRad="38100" dist="38100" dir="2700000" algn="tl">
                    <a:srgbClr val="000000">
                      <a:alpha val="43137"/>
                    </a:srgbClr>
                  </a:outerShdw>
                </a:effectLst>
              </a:rPr>
              <a:t>	</a:t>
            </a:r>
            <a:r>
              <a:rPr lang="es-ES" dirty="0" smtClean="0">
                <a:solidFill>
                  <a:schemeClr val="accent6">
                    <a:lumMod val="60000"/>
                    <a:lumOff val="40000"/>
                  </a:schemeClr>
                </a:solidFill>
                <a:effectLst>
                  <a:outerShdw blurRad="38100" dist="38100" dir="2700000" algn="tl">
                    <a:srgbClr val="000000">
                      <a:alpha val="43137"/>
                    </a:srgbClr>
                  </a:outerShdw>
                </a:effectLst>
              </a:rPr>
              <a:t>Cualquier sustancia que, una vez introducida en el organismo a través de distintas vías (inyectada, fumada o tragada), tiene capacidad para alterar o modificar las funciones corporales, las sensaciones, el estado de ánimo o las percepciones sensoriales (vista, oído, tacto, gusto, olfato). </a:t>
            </a:r>
          </a:p>
          <a:p>
            <a:pPr>
              <a:buNone/>
            </a:pPr>
            <a:r>
              <a:rPr lang="es-ES" dirty="0" smtClean="0">
                <a:solidFill>
                  <a:schemeClr val="accent6">
                    <a:lumMod val="60000"/>
                    <a:lumOff val="40000"/>
                  </a:schemeClr>
                </a:solidFill>
                <a:effectLst>
                  <a:outerShdw blurRad="38100" dist="38100" dir="2700000" algn="tl">
                    <a:srgbClr val="000000">
                      <a:alpha val="43137"/>
                    </a:srgbClr>
                  </a:outerShdw>
                </a:effectLst>
              </a:rPr>
              <a:t>	Esto se presenta porque tienen un impacto directo sobre el sistema nervioso central y modifican su funcionamiento.</a:t>
            </a:r>
            <a:endParaRPr lang="es-ES" dirty="0">
              <a:solidFill>
                <a:schemeClr val="accent6">
                  <a:lumMod val="60000"/>
                  <a:lumOff val="40000"/>
                </a:schemeClr>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p:txBody>
          <a:bodyPr/>
          <a:lstStyle/>
          <a:p>
            <a:r>
              <a:rPr lang="es-ES" dirty="0" smtClean="0"/>
              <a:t>La drogadicción es una enfermedad que consiste en la dependencia de sustancias que afectan el sistema nervioso central y las funciones cerebrales, produciendo alteraciones en el comportamiento, la percepción, el juicio y las emociones.</a:t>
            </a:r>
            <a:endParaRPr lang="es-E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42910" y="285728"/>
            <a:ext cx="7470648" cy="571504"/>
          </a:xfrm>
        </p:spPr>
        <p:txBody>
          <a:bodyPr>
            <a:noAutofit/>
          </a:bodyPr>
          <a:lstStyle/>
          <a:p>
            <a:pPr algn="ctr"/>
            <a:r>
              <a:rPr lang="es-ES" sz="3600" dirty="0" smtClean="0">
                <a:solidFill>
                  <a:schemeClr val="accent6">
                    <a:lumMod val="60000"/>
                    <a:lumOff val="40000"/>
                  </a:schemeClr>
                </a:solidFill>
                <a:effectLst>
                  <a:outerShdw blurRad="38100" dist="38100" dir="2700000" algn="tl">
                    <a:srgbClr val="000000">
                      <a:alpha val="43137"/>
                    </a:srgbClr>
                  </a:outerShdw>
                </a:effectLst>
                <a:latin typeface="+mn-lt"/>
              </a:rPr>
              <a:t>Tipos de sustancias</a:t>
            </a:r>
            <a:endParaRPr lang="es-ES" sz="3600" dirty="0">
              <a:latin typeface="+mn-lt"/>
            </a:endParaRPr>
          </a:p>
        </p:txBody>
      </p:sp>
      <p:graphicFrame>
        <p:nvGraphicFramePr>
          <p:cNvPr id="3" name="2 Tabla"/>
          <p:cNvGraphicFramePr>
            <a:graphicFrameLocks noGrp="1"/>
          </p:cNvGraphicFramePr>
          <p:nvPr/>
        </p:nvGraphicFramePr>
        <p:xfrm>
          <a:off x="214282" y="1142984"/>
          <a:ext cx="8929718" cy="5393101"/>
        </p:xfrm>
        <a:graphic>
          <a:graphicData uri="http://schemas.openxmlformats.org/drawingml/2006/table">
            <a:tbl>
              <a:tblPr/>
              <a:tblGrid>
                <a:gridCol w="5973906"/>
                <a:gridCol w="2955812"/>
              </a:tblGrid>
              <a:tr h="1121789">
                <a:tc>
                  <a:txBody>
                    <a:bodyPr/>
                    <a:lstStyle/>
                    <a:p>
                      <a:pPr algn="ctr">
                        <a:lnSpc>
                          <a:spcPct val="115000"/>
                        </a:lnSpc>
                        <a:spcBef>
                          <a:spcPts val="0"/>
                        </a:spcBef>
                        <a:spcAft>
                          <a:spcPts val="0"/>
                        </a:spcAft>
                      </a:pPr>
                      <a:r>
                        <a:rPr lang="es-ES" sz="1600" b="0" u="sng" dirty="0">
                          <a:solidFill>
                            <a:schemeClr val="tx1"/>
                          </a:solidFill>
                          <a:effectLst>
                            <a:outerShdw blurRad="38100" dist="38100" dir="2700000" algn="tl">
                              <a:srgbClr val="000000">
                                <a:alpha val="43137"/>
                              </a:srgbClr>
                            </a:outerShdw>
                          </a:effectLst>
                          <a:latin typeface="+mn-lt"/>
                          <a:ea typeface="Times New Roman"/>
                          <a:cs typeface="Times New Roman"/>
                        </a:rPr>
                        <a:t>Estimulantes</a:t>
                      </a:r>
                      <a:endParaRPr lang="es-ES" sz="1600" b="0" dirty="0">
                        <a:solidFill>
                          <a:schemeClr val="tx1"/>
                        </a:solidFill>
                        <a:effectLst>
                          <a:outerShdw blurRad="38100" dist="38100" dir="2700000" algn="tl">
                            <a:srgbClr val="000000">
                              <a:alpha val="43137"/>
                            </a:srgbClr>
                          </a:outerShdw>
                        </a:effectLst>
                        <a:latin typeface="+mn-lt"/>
                        <a:ea typeface="Calibri"/>
                        <a:cs typeface="Times New Roman"/>
                      </a:endParaRPr>
                    </a:p>
                    <a:p>
                      <a:pPr algn="ctr">
                        <a:lnSpc>
                          <a:spcPct val="115000"/>
                        </a:lnSpc>
                        <a:spcBef>
                          <a:spcPts val="0"/>
                        </a:spcBef>
                        <a:spcAft>
                          <a:spcPts val="0"/>
                        </a:spcAft>
                      </a:pPr>
                      <a:r>
                        <a:rPr lang="es-ES" sz="1600" b="0" dirty="0">
                          <a:solidFill>
                            <a:schemeClr val="tx1"/>
                          </a:solidFill>
                          <a:effectLst>
                            <a:outerShdw blurRad="38100" dist="38100" dir="2700000" algn="tl">
                              <a:srgbClr val="000000">
                                <a:alpha val="43137"/>
                              </a:srgbClr>
                            </a:outerShdw>
                          </a:effectLst>
                          <a:latin typeface="+mn-lt"/>
                          <a:ea typeface="Calibri"/>
                          <a:cs typeface="Times New Roman"/>
                        </a:rPr>
                        <a:t>Sustancias que aumentan la agudeza psicológica y la capacidad física.</a:t>
                      </a:r>
                    </a:p>
                  </a:txBody>
                  <a:tcPr marL="10956" marR="10956" marT="10956" marB="10956" anchor="ctr">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tcPr>
                </a:tc>
                <a:tc>
                  <a:txBody>
                    <a:bodyPr/>
                    <a:lstStyle/>
                    <a:p>
                      <a:pPr algn="ctr">
                        <a:lnSpc>
                          <a:spcPct val="100000"/>
                        </a:lnSpc>
                        <a:spcBef>
                          <a:spcPts val="0"/>
                        </a:spcBef>
                        <a:spcAft>
                          <a:spcPts val="0"/>
                        </a:spcAft>
                      </a:pPr>
                      <a:r>
                        <a:rPr lang="es-ES" sz="1600" b="0" dirty="0">
                          <a:solidFill>
                            <a:schemeClr val="tx1"/>
                          </a:solidFill>
                          <a:effectLst>
                            <a:outerShdw blurRad="38100" dist="38100" dir="2700000" algn="tl">
                              <a:srgbClr val="000000">
                                <a:alpha val="43137"/>
                              </a:srgbClr>
                            </a:outerShdw>
                          </a:effectLst>
                          <a:latin typeface="+mn-lt"/>
                          <a:ea typeface="Times New Roman"/>
                          <a:cs typeface="Times New Roman"/>
                        </a:rPr>
                        <a:t>- Anfetaminas</a:t>
                      </a:r>
                      <a:endParaRPr lang="es-ES" sz="1600" b="0" dirty="0">
                        <a:solidFill>
                          <a:schemeClr val="tx1"/>
                        </a:solidFill>
                        <a:effectLst>
                          <a:outerShdw blurRad="38100" dist="38100" dir="2700000" algn="tl">
                            <a:srgbClr val="000000">
                              <a:alpha val="43137"/>
                            </a:srgbClr>
                          </a:outerShdw>
                        </a:effectLst>
                        <a:latin typeface="+mn-lt"/>
                        <a:ea typeface="Calibri"/>
                        <a:cs typeface="Times New Roman"/>
                      </a:endParaRPr>
                    </a:p>
                    <a:p>
                      <a:pPr algn="ctr">
                        <a:lnSpc>
                          <a:spcPct val="115000"/>
                        </a:lnSpc>
                        <a:spcBef>
                          <a:spcPts val="0"/>
                        </a:spcBef>
                        <a:spcAft>
                          <a:spcPts val="0"/>
                        </a:spcAft>
                      </a:pPr>
                      <a:r>
                        <a:rPr lang="es-ES" sz="1600" b="0" dirty="0">
                          <a:solidFill>
                            <a:schemeClr val="tx1"/>
                          </a:solidFill>
                          <a:effectLst>
                            <a:outerShdw blurRad="38100" dist="38100" dir="2700000" algn="tl">
                              <a:srgbClr val="000000">
                                <a:alpha val="43137"/>
                              </a:srgbClr>
                            </a:outerShdw>
                          </a:effectLst>
                          <a:latin typeface="+mn-lt"/>
                          <a:ea typeface="Times New Roman"/>
                          <a:cs typeface="Times New Roman"/>
                        </a:rPr>
                        <a:t>- Cocaína</a:t>
                      </a:r>
                      <a:endParaRPr lang="es-ES" sz="1600" b="0" dirty="0">
                        <a:solidFill>
                          <a:schemeClr val="tx1"/>
                        </a:solidFill>
                        <a:effectLst>
                          <a:outerShdw blurRad="38100" dist="38100" dir="2700000" algn="tl">
                            <a:srgbClr val="000000">
                              <a:alpha val="43137"/>
                            </a:srgbClr>
                          </a:outerShdw>
                        </a:effectLst>
                        <a:latin typeface="+mn-lt"/>
                        <a:ea typeface="Calibri"/>
                        <a:cs typeface="Times New Roman"/>
                      </a:endParaRPr>
                    </a:p>
                    <a:p>
                      <a:pPr algn="ctr">
                        <a:lnSpc>
                          <a:spcPct val="115000"/>
                        </a:lnSpc>
                        <a:spcBef>
                          <a:spcPts val="0"/>
                        </a:spcBef>
                        <a:spcAft>
                          <a:spcPts val="0"/>
                        </a:spcAft>
                      </a:pPr>
                      <a:r>
                        <a:rPr lang="es-ES" sz="1600" b="0" dirty="0">
                          <a:solidFill>
                            <a:schemeClr val="tx1"/>
                          </a:solidFill>
                          <a:effectLst>
                            <a:outerShdw blurRad="38100" dist="38100" dir="2700000" algn="tl">
                              <a:srgbClr val="000000">
                                <a:alpha val="43137"/>
                              </a:srgbClr>
                            </a:outerShdw>
                          </a:effectLst>
                          <a:latin typeface="+mn-lt"/>
                          <a:ea typeface="Times New Roman"/>
                          <a:cs typeface="Times New Roman"/>
                        </a:rPr>
                        <a:t>- Cafeína</a:t>
                      </a:r>
                      <a:endParaRPr lang="es-ES" sz="1600" b="0" dirty="0">
                        <a:solidFill>
                          <a:schemeClr val="tx1"/>
                        </a:solidFill>
                        <a:effectLst>
                          <a:outerShdw blurRad="38100" dist="38100" dir="2700000" algn="tl">
                            <a:srgbClr val="000000">
                              <a:alpha val="43137"/>
                            </a:srgbClr>
                          </a:outerShdw>
                        </a:effectLst>
                        <a:latin typeface="+mn-lt"/>
                        <a:ea typeface="Calibri"/>
                        <a:cs typeface="Times New Roman"/>
                      </a:endParaRPr>
                    </a:p>
                    <a:p>
                      <a:pPr algn="ctr">
                        <a:lnSpc>
                          <a:spcPct val="115000"/>
                        </a:lnSpc>
                        <a:spcBef>
                          <a:spcPts val="0"/>
                        </a:spcBef>
                        <a:spcAft>
                          <a:spcPts val="0"/>
                        </a:spcAft>
                      </a:pPr>
                      <a:r>
                        <a:rPr lang="es-ES" sz="1600" b="0" dirty="0">
                          <a:solidFill>
                            <a:schemeClr val="tx1"/>
                          </a:solidFill>
                          <a:effectLst>
                            <a:outerShdw blurRad="38100" dist="38100" dir="2700000" algn="tl">
                              <a:srgbClr val="000000">
                                <a:alpha val="43137"/>
                              </a:srgbClr>
                            </a:outerShdw>
                          </a:effectLst>
                          <a:latin typeface="+mn-lt"/>
                          <a:ea typeface="Times New Roman"/>
                          <a:cs typeface="Times New Roman"/>
                        </a:rPr>
                        <a:t>- Bazuco</a:t>
                      </a:r>
                      <a:endParaRPr lang="es-ES" sz="1600" b="0" dirty="0">
                        <a:solidFill>
                          <a:schemeClr val="tx1"/>
                        </a:solidFill>
                        <a:effectLst>
                          <a:outerShdw blurRad="38100" dist="38100" dir="2700000" algn="tl">
                            <a:srgbClr val="000000">
                              <a:alpha val="43137"/>
                            </a:srgbClr>
                          </a:outerShdw>
                        </a:effectLst>
                        <a:latin typeface="+mn-lt"/>
                        <a:ea typeface="Calibri"/>
                        <a:cs typeface="Times New Roman"/>
                      </a:endParaRPr>
                    </a:p>
                  </a:txBody>
                  <a:tcPr marL="10956" marR="10956" marT="10956" marB="10956" anchor="ctr">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tcPr>
                </a:tc>
              </a:tr>
              <a:tr h="1609130">
                <a:tc>
                  <a:txBody>
                    <a:bodyPr/>
                    <a:lstStyle/>
                    <a:p>
                      <a:pPr algn="ctr">
                        <a:lnSpc>
                          <a:spcPct val="115000"/>
                        </a:lnSpc>
                        <a:spcBef>
                          <a:spcPts val="0"/>
                        </a:spcBef>
                        <a:spcAft>
                          <a:spcPts val="0"/>
                        </a:spcAft>
                      </a:pPr>
                      <a:r>
                        <a:rPr lang="es-ES" sz="1600" b="0" u="sng" dirty="0" smtClean="0">
                          <a:solidFill>
                            <a:schemeClr val="tx1"/>
                          </a:solidFill>
                          <a:effectLst>
                            <a:outerShdw blurRad="38100" dist="38100" dir="2700000" algn="tl">
                              <a:srgbClr val="000000">
                                <a:alpha val="43137"/>
                              </a:srgbClr>
                            </a:outerShdw>
                          </a:effectLst>
                          <a:latin typeface="+mn-lt"/>
                          <a:ea typeface="Times New Roman"/>
                          <a:cs typeface="Times New Roman"/>
                        </a:rPr>
                        <a:t>Depresores</a:t>
                      </a:r>
                      <a:endParaRPr lang="es-ES" sz="1600" b="0" dirty="0">
                        <a:solidFill>
                          <a:schemeClr val="tx1"/>
                        </a:solidFill>
                        <a:effectLst>
                          <a:outerShdw blurRad="38100" dist="38100" dir="2700000" algn="tl">
                            <a:srgbClr val="000000">
                              <a:alpha val="43137"/>
                            </a:srgbClr>
                          </a:outerShdw>
                        </a:effectLst>
                        <a:latin typeface="+mn-lt"/>
                        <a:ea typeface="Calibri"/>
                        <a:cs typeface="Times New Roman"/>
                      </a:endParaRPr>
                    </a:p>
                    <a:p>
                      <a:pPr algn="ctr">
                        <a:lnSpc>
                          <a:spcPct val="115000"/>
                        </a:lnSpc>
                        <a:spcBef>
                          <a:spcPts val="0"/>
                        </a:spcBef>
                        <a:spcAft>
                          <a:spcPts val="0"/>
                        </a:spcAft>
                      </a:pPr>
                      <a:r>
                        <a:rPr lang="es-ES" sz="1600" b="0" dirty="0">
                          <a:solidFill>
                            <a:schemeClr val="tx1"/>
                          </a:solidFill>
                          <a:effectLst>
                            <a:outerShdw blurRad="38100" dist="38100" dir="2700000" algn="tl">
                              <a:srgbClr val="000000">
                                <a:alpha val="43137"/>
                              </a:srgbClr>
                            </a:outerShdw>
                          </a:effectLst>
                          <a:latin typeface="+mn-lt"/>
                          <a:ea typeface="Calibri"/>
                          <a:cs typeface="Times New Roman"/>
                        </a:rPr>
                        <a:t>Disminuyen el nivel de funcionamiento del sistema nervioso central (SNC).</a:t>
                      </a:r>
                    </a:p>
                  </a:txBody>
                  <a:tcPr marL="10956" marR="10956" marT="10956" marB="10956" anchor="ctr">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tcPr>
                </a:tc>
                <a:tc>
                  <a:txBody>
                    <a:bodyPr/>
                    <a:lstStyle/>
                    <a:p>
                      <a:pPr algn="ctr">
                        <a:lnSpc>
                          <a:spcPct val="115000"/>
                        </a:lnSpc>
                        <a:spcBef>
                          <a:spcPts val="0"/>
                        </a:spcBef>
                        <a:spcAft>
                          <a:spcPts val="0"/>
                        </a:spcAft>
                      </a:pPr>
                      <a:r>
                        <a:rPr lang="es-ES" sz="1600" b="0" dirty="0">
                          <a:solidFill>
                            <a:schemeClr val="tx1"/>
                          </a:solidFill>
                          <a:effectLst>
                            <a:outerShdw blurRad="38100" dist="38100" dir="2700000" algn="tl">
                              <a:srgbClr val="000000">
                                <a:alpha val="43137"/>
                              </a:srgbClr>
                            </a:outerShdw>
                          </a:effectLst>
                          <a:latin typeface="+mn-lt"/>
                          <a:ea typeface="Times New Roman"/>
                          <a:cs typeface="Times New Roman"/>
                        </a:rPr>
                        <a:t>- Alcohol</a:t>
                      </a:r>
                      <a:endParaRPr lang="es-ES" sz="1600" b="0" dirty="0">
                        <a:solidFill>
                          <a:schemeClr val="tx1"/>
                        </a:solidFill>
                        <a:effectLst>
                          <a:outerShdw blurRad="38100" dist="38100" dir="2700000" algn="tl">
                            <a:srgbClr val="000000">
                              <a:alpha val="43137"/>
                            </a:srgbClr>
                          </a:outerShdw>
                        </a:effectLst>
                        <a:latin typeface="+mn-lt"/>
                        <a:ea typeface="Calibri"/>
                        <a:cs typeface="Times New Roman"/>
                      </a:endParaRPr>
                    </a:p>
                    <a:p>
                      <a:pPr algn="ctr">
                        <a:lnSpc>
                          <a:spcPct val="115000"/>
                        </a:lnSpc>
                        <a:spcBef>
                          <a:spcPts val="0"/>
                        </a:spcBef>
                        <a:spcAft>
                          <a:spcPts val="0"/>
                        </a:spcAft>
                      </a:pPr>
                      <a:r>
                        <a:rPr lang="es-ES" sz="1600" b="0" dirty="0">
                          <a:solidFill>
                            <a:schemeClr val="tx1"/>
                          </a:solidFill>
                          <a:effectLst>
                            <a:outerShdw blurRad="38100" dist="38100" dir="2700000" algn="tl">
                              <a:srgbClr val="000000">
                                <a:alpha val="43137"/>
                              </a:srgbClr>
                            </a:outerShdw>
                          </a:effectLst>
                          <a:latin typeface="+mn-lt"/>
                          <a:ea typeface="Times New Roman"/>
                          <a:cs typeface="Times New Roman"/>
                        </a:rPr>
                        <a:t>- </a:t>
                      </a:r>
                      <a:r>
                        <a:rPr lang="es-ES" sz="1600" b="0" dirty="0" smtClean="0">
                          <a:solidFill>
                            <a:schemeClr val="tx1"/>
                          </a:solidFill>
                          <a:effectLst>
                            <a:outerShdw blurRad="38100" dist="38100" dir="2700000" algn="tl">
                              <a:srgbClr val="000000">
                                <a:alpha val="43137"/>
                              </a:srgbClr>
                            </a:outerShdw>
                          </a:effectLst>
                          <a:latin typeface="+mn-lt"/>
                          <a:ea typeface="Times New Roman"/>
                          <a:cs typeface="Times New Roman"/>
                        </a:rPr>
                        <a:t>Barbitúricos o </a:t>
                      </a:r>
                      <a:r>
                        <a:rPr lang="es-ES" sz="1600" b="0" dirty="0">
                          <a:solidFill>
                            <a:schemeClr val="tx1"/>
                          </a:solidFill>
                          <a:effectLst>
                            <a:outerShdw blurRad="38100" dist="38100" dir="2700000" algn="tl">
                              <a:srgbClr val="000000">
                                <a:alpha val="43137"/>
                              </a:srgbClr>
                            </a:outerShdw>
                          </a:effectLst>
                          <a:latin typeface="+mn-lt"/>
                          <a:ea typeface="Times New Roman"/>
                          <a:cs typeface="Times New Roman"/>
                        </a:rPr>
                        <a:t>Tranquilizantes</a:t>
                      </a:r>
                      <a:endParaRPr lang="es-ES" sz="1600" b="0" dirty="0">
                        <a:solidFill>
                          <a:schemeClr val="tx1"/>
                        </a:solidFill>
                        <a:effectLst>
                          <a:outerShdw blurRad="38100" dist="38100" dir="2700000" algn="tl">
                            <a:srgbClr val="000000">
                              <a:alpha val="43137"/>
                            </a:srgbClr>
                          </a:outerShdw>
                        </a:effectLst>
                        <a:latin typeface="+mn-lt"/>
                        <a:ea typeface="Calibri"/>
                        <a:cs typeface="Times New Roman"/>
                      </a:endParaRPr>
                    </a:p>
                    <a:p>
                      <a:pPr algn="ctr">
                        <a:lnSpc>
                          <a:spcPct val="115000"/>
                        </a:lnSpc>
                        <a:spcBef>
                          <a:spcPts val="0"/>
                        </a:spcBef>
                        <a:spcAft>
                          <a:spcPts val="0"/>
                        </a:spcAft>
                        <a:buFontTx/>
                        <a:buChar char="-"/>
                      </a:pPr>
                      <a:r>
                        <a:rPr lang="es-ES" sz="1600" b="0" dirty="0" smtClean="0">
                          <a:solidFill>
                            <a:schemeClr val="tx1"/>
                          </a:solidFill>
                          <a:effectLst>
                            <a:outerShdw blurRad="38100" dist="38100" dir="2700000" algn="tl">
                              <a:srgbClr val="000000">
                                <a:alpha val="43137"/>
                              </a:srgbClr>
                            </a:outerShdw>
                          </a:effectLst>
                          <a:latin typeface="+mn-lt"/>
                          <a:ea typeface="Times New Roman"/>
                          <a:cs typeface="Times New Roman"/>
                        </a:rPr>
                        <a:t>Morfina</a:t>
                      </a:r>
                      <a:r>
                        <a:rPr lang="es-ES" sz="1600" b="0" dirty="0">
                          <a:solidFill>
                            <a:schemeClr val="tx1"/>
                          </a:solidFill>
                          <a:effectLst>
                            <a:outerShdw blurRad="38100" dist="38100" dir="2700000" algn="tl">
                              <a:srgbClr val="000000">
                                <a:alpha val="43137"/>
                              </a:srgbClr>
                            </a:outerShdw>
                          </a:effectLst>
                          <a:latin typeface="+mn-lt"/>
                          <a:ea typeface="Times New Roman"/>
                          <a:cs typeface="Times New Roman"/>
                        </a:rPr>
                        <a:t>, heroína, </a:t>
                      </a:r>
                      <a:endParaRPr lang="es-ES" sz="1600" b="0" dirty="0" smtClean="0">
                        <a:solidFill>
                          <a:schemeClr val="tx1"/>
                        </a:solidFill>
                        <a:effectLst>
                          <a:outerShdw blurRad="38100" dist="38100" dir="2700000" algn="tl">
                            <a:srgbClr val="000000">
                              <a:alpha val="43137"/>
                            </a:srgbClr>
                          </a:outerShdw>
                        </a:effectLst>
                        <a:latin typeface="+mn-lt"/>
                        <a:ea typeface="Times New Roman"/>
                        <a:cs typeface="Times New Roman"/>
                      </a:endParaRPr>
                    </a:p>
                    <a:p>
                      <a:pPr algn="ctr">
                        <a:lnSpc>
                          <a:spcPct val="115000"/>
                        </a:lnSpc>
                        <a:spcBef>
                          <a:spcPts val="0"/>
                        </a:spcBef>
                        <a:spcAft>
                          <a:spcPts val="0"/>
                        </a:spcAft>
                        <a:buFontTx/>
                        <a:buNone/>
                      </a:pPr>
                      <a:r>
                        <a:rPr lang="es-ES" sz="1600" b="0" dirty="0" smtClean="0">
                          <a:solidFill>
                            <a:schemeClr val="tx1"/>
                          </a:solidFill>
                          <a:effectLst>
                            <a:outerShdw blurRad="38100" dist="38100" dir="2700000" algn="tl">
                              <a:srgbClr val="000000">
                                <a:alpha val="43137"/>
                              </a:srgbClr>
                            </a:outerShdw>
                          </a:effectLst>
                          <a:latin typeface="+mn-lt"/>
                          <a:ea typeface="Times New Roman"/>
                          <a:cs typeface="Times New Roman"/>
                        </a:rPr>
                        <a:t>codeína (opio).</a:t>
                      </a:r>
                      <a:endParaRPr lang="es-ES" sz="1600" b="0" dirty="0">
                        <a:solidFill>
                          <a:schemeClr val="tx1"/>
                        </a:solidFill>
                        <a:effectLst>
                          <a:outerShdw blurRad="38100" dist="38100" dir="2700000" algn="tl">
                            <a:srgbClr val="000000">
                              <a:alpha val="43137"/>
                            </a:srgbClr>
                          </a:outerShdw>
                        </a:effectLst>
                        <a:latin typeface="+mn-lt"/>
                        <a:ea typeface="Calibri"/>
                        <a:cs typeface="Times New Roman"/>
                      </a:endParaRPr>
                    </a:p>
                    <a:p>
                      <a:pPr algn="ctr">
                        <a:lnSpc>
                          <a:spcPct val="115000"/>
                        </a:lnSpc>
                        <a:spcBef>
                          <a:spcPts val="0"/>
                        </a:spcBef>
                        <a:spcAft>
                          <a:spcPts val="0"/>
                        </a:spcAft>
                      </a:pPr>
                      <a:r>
                        <a:rPr lang="es-ES" sz="1600" b="0" dirty="0">
                          <a:solidFill>
                            <a:schemeClr val="tx1"/>
                          </a:solidFill>
                          <a:effectLst>
                            <a:outerShdw blurRad="38100" dist="38100" dir="2700000" algn="tl">
                              <a:srgbClr val="000000">
                                <a:alpha val="43137"/>
                              </a:srgbClr>
                            </a:outerShdw>
                          </a:effectLst>
                          <a:latin typeface="+mn-lt"/>
                          <a:ea typeface="Times New Roman"/>
                          <a:cs typeface="Times New Roman"/>
                        </a:rPr>
                        <a:t>- Inhalantes.</a:t>
                      </a:r>
                      <a:endParaRPr lang="es-ES" sz="1600" b="0" dirty="0">
                        <a:solidFill>
                          <a:schemeClr val="tx1"/>
                        </a:solidFill>
                        <a:effectLst>
                          <a:outerShdw blurRad="38100" dist="38100" dir="2700000" algn="tl">
                            <a:srgbClr val="000000">
                              <a:alpha val="43137"/>
                            </a:srgbClr>
                          </a:outerShdw>
                        </a:effectLst>
                        <a:latin typeface="+mn-lt"/>
                        <a:ea typeface="Calibri"/>
                        <a:cs typeface="Times New Roman"/>
                      </a:endParaRPr>
                    </a:p>
                  </a:txBody>
                  <a:tcPr marL="10956" marR="10956" marT="10956" marB="10956" anchor="ctr">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tcPr>
                </a:tc>
              </a:tr>
              <a:tr h="1691114">
                <a:tc>
                  <a:txBody>
                    <a:bodyPr/>
                    <a:lstStyle/>
                    <a:p>
                      <a:pPr algn="ctr">
                        <a:lnSpc>
                          <a:spcPct val="115000"/>
                        </a:lnSpc>
                        <a:spcBef>
                          <a:spcPts val="0"/>
                        </a:spcBef>
                        <a:spcAft>
                          <a:spcPts val="0"/>
                        </a:spcAft>
                      </a:pPr>
                      <a:r>
                        <a:rPr lang="es-ES" sz="1600" b="0" u="sng" dirty="0" smtClean="0">
                          <a:solidFill>
                            <a:schemeClr val="tx1"/>
                          </a:solidFill>
                          <a:effectLst>
                            <a:outerShdw blurRad="38100" dist="38100" dir="2700000" algn="tl">
                              <a:srgbClr val="000000">
                                <a:alpha val="43137"/>
                              </a:srgbClr>
                            </a:outerShdw>
                          </a:effectLst>
                          <a:latin typeface="+mn-lt"/>
                          <a:ea typeface="Times New Roman"/>
                          <a:cs typeface="Times New Roman"/>
                        </a:rPr>
                        <a:t>Alucinógenos</a:t>
                      </a:r>
                      <a:endParaRPr lang="es-ES" sz="1600" b="0" dirty="0">
                        <a:solidFill>
                          <a:schemeClr val="tx1"/>
                        </a:solidFill>
                        <a:effectLst>
                          <a:outerShdw blurRad="38100" dist="38100" dir="2700000" algn="tl">
                            <a:srgbClr val="000000">
                              <a:alpha val="43137"/>
                            </a:srgbClr>
                          </a:outerShdw>
                        </a:effectLst>
                        <a:latin typeface="+mn-lt"/>
                        <a:ea typeface="Calibri"/>
                        <a:cs typeface="Times New Roman"/>
                      </a:endParaRPr>
                    </a:p>
                    <a:p>
                      <a:pPr algn="ctr">
                        <a:lnSpc>
                          <a:spcPct val="115000"/>
                        </a:lnSpc>
                        <a:spcBef>
                          <a:spcPts val="0"/>
                        </a:spcBef>
                        <a:spcAft>
                          <a:spcPts val="0"/>
                        </a:spcAft>
                      </a:pPr>
                      <a:r>
                        <a:rPr lang="es-ES" sz="1600" b="0" dirty="0">
                          <a:solidFill>
                            <a:schemeClr val="tx1"/>
                          </a:solidFill>
                          <a:effectLst>
                            <a:outerShdw blurRad="38100" dist="38100" dir="2700000" algn="tl">
                              <a:srgbClr val="000000">
                                <a:alpha val="43137"/>
                              </a:srgbClr>
                            </a:outerShdw>
                          </a:effectLst>
                          <a:latin typeface="+mn-lt"/>
                          <a:ea typeface="Times New Roman"/>
                          <a:cs typeface="Times New Roman"/>
                        </a:rPr>
                        <a:t>Sustancias que tienen la capacidad de producir alteraciones en la percepción.</a:t>
                      </a:r>
                      <a:endParaRPr lang="es-ES" sz="1600" b="0" dirty="0">
                        <a:solidFill>
                          <a:schemeClr val="tx1"/>
                        </a:solidFill>
                        <a:effectLst>
                          <a:outerShdw blurRad="38100" dist="38100" dir="2700000" algn="tl">
                            <a:srgbClr val="000000">
                              <a:alpha val="43137"/>
                            </a:srgbClr>
                          </a:outerShdw>
                        </a:effectLst>
                        <a:latin typeface="+mn-lt"/>
                        <a:ea typeface="Calibri"/>
                        <a:cs typeface="Times New Roman"/>
                      </a:endParaRPr>
                    </a:p>
                  </a:txBody>
                  <a:tcPr marL="10956" marR="10956" marT="10956" marB="10956" anchor="ctr">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tcPr>
                </a:tc>
                <a:tc>
                  <a:txBody>
                    <a:bodyPr/>
                    <a:lstStyle/>
                    <a:p>
                      <a:pPr algn="ctr">
                        <a:lnSpc>
                          <a:spcPct val="115000"/>
                        </a:lnSpc>
                        <a:spcBef>
                          <a:spcPts val="0"/>
                        </a:spcBef>
                        <a:spcAft>
                          <a:spcPts val="0"/>
                        </a:spcAft>
                      </a:pPr>
                      <a:r>
                        <a:rPr lang="es-ES" sz="1600" b="0" dirty="0">
                          <a:solidFill>
                            <a:schemeClr val="tx1"/>
                          </a:solidFill>
                          <a:effectLst>
                            <a:outerShdw blurRad="38100" dist="38100" dir="2700000" algn="tl">
                              <a:srgbClr val="000000">
                                <a:alpha val="43137"/>
                              </a:srgbClr>
                            </a:outerShdw>
                          </a:effectLst>
                          <a:latin typeface="+mn-lt"/>
                          <a:ea typeface="Times New Roman"/>
                          <a:cs typeface="Times New Roman"/>
                        </a:rPr>
                        <a:t>- LSD</a:t>
                      </a:r>
                      <a:endParaRPr lang="es-ES" sz="1600" b="0" dirty="0">
                        <a:solidFill>
                          <a:schemeClr val="tx1"/>
                        </a:solidFill>
                        <a:effectLst>
                          <a:outerShdw blurRad="38100" dist="38100" dir="2700000" algn="tl">
                            <a:srgbClr val="000000">
                              <a:alpha val="43137"/>
                            </a:srgbClr>
                          </a:outerShdw>
                        </a:effectLst>
                        <a:latin typeface="+mn-lt"/>
                        <a:ea typeface="Calibri"/>
                        <a:cs typeface="Times New Roman"/>
                      </a:endParaRPr>
                    </a:p>
                    <a:p>
                      <a:pPr algn="ctr">
                        <a:lnSpc>
                          <a:spcPct val="115000"/>
                        </a:lnSpc>
                        <a:spcBef>
                          <a:spcPts val="0"/>
                        </a:spcBef>
                        <a:spcAft>
                          <a:spcPts val="0"/>
                        </a:spcAft>
                      </a:pPr>
                      <a:r>
                        <a:rPr lang="es-ES" sz="1600" b="0" dirty="0">
                          <a:solidFill>
                            <a:schemeClr val="tx1"/>
                          </a:solidFill>
                          <a:effectLst>
                            <a:outerShdw blurRad="38100" dist="38100" dir="2700000" algn="tl">
                              <a:srgbClr val="000000">
                                <a:alpha val="43137"/>
                              </a:srgbClr>
                            </a:outerShdw>
                          </a:effectLst>
                          <a:latin typeface="+mn-lt"/>
                          <a:ea typeface="Times New Roman"/>
                          <a:cs typeface="Times New Roman"/>
                        </a:rPr>
                        <a:t>- Los </a:t>
                      </a:r>
                      <a:r>
                        <a:rPr lang="es-ES" sz="1600" b="0" dirty="0" smtClean="0">
                          <a:solidFill>
                            <a:schemeClr val="tx1"/>
                          </a:solidFill>
                          <a:effectLst>
                            <a:outerShdw blurRad="38100" dist="38100" dir="2700000" algn="tl">
                              <a:srgbClr val="000000">
                                <a:alpha val="43137"/>
                              </a:srgbClr>
                            </a:outerShdw>
                          </a:effectLst>
                          <a:latin typeface="+mn-lt"/>
                          <a:ea typeface="Times New Roman"/>
                          <a:cs typeface="Times New Roman"/>
                        </a:rPr>
                        <a:t>hongos o Psilocibina</a:t>
                      </a:r>
                      <a:endParaRPr lang="es-ES" sz="1600" b="0" dirty="0">
                        <a:solidFill>
                          <a:schemeClr val="tx1"/>
                        </a:solidFill>
                        <a:effectLst>
                          <a:outerShdw blurRad="38100" dist="38100" dir="2700000" algn="tl">
                            <a:srgbClr val="000000">
                              <a:alpha val="43137"/>
                            </a:srgbClr>
                          </a:outerShdw>
                        </a:effectLst>
                        <a:latin typeface="+mn-lt"/>
                        <a:ea typeface="Calibri"/>
                        <a:cs typeface="Times New Roman"/>
                      </a:endParaRPr>
                    </a:p>
                    <a:p>
                      <a:pPr algn="ctr">
                        <a:lnSpc>
                          <a:spcPct val="115000"/>
                        </a:lnSpc>
                        <a:spcBef>
                          <a:spcPts val="0"/>
                        </a:spcBef>
                        <a:spcAft>
                          <a:spcPts val="0"/>
                        </a:spcAft>
                      </a:pPr>
                      <a:r>
                        <a:rPr lang="es-ES" sz="1600" b="0" dirty="0">
                          <a:solidFill>
                            <a:schemeClr val="tx1"/>
                          </a:solidFill>
                          <a:effectLst>
                            <a:outerShdw blurRad="38100" dist="38100" dir="2700000" algn="tl">
                              <a:srgbClr val="000000">
                                <a:alpha val="43137"/>
                              </a:srgbClr>
                            </a:outerShdw>
                          </a:effectLst>
                          <a:latin typeface="+mn-lt"/>
                          <a:ea typeface="Times New Roman"/>
                          <a:cs typeface="Times New Roman"/>
                        </a:rPr>
                        <a:t>- el yahé</a:t>
                      </a:r>
                      <a:endParaRPr lang="es-ES" sz="1600" b="0" dirty="0">
                        <a:solidFill>
                          <a:schemeClr val="tx1"/>
                        </a:solidFill>
                        <a:effectLst>
                          <a:outerShdw blurRad="38100" dist="38100" dir="2700000" algn="tl">
                            <a:srgbClr val="000000">
                              <a:alpha val="43137"/>
                            </a:srgbClr>
                          </a:outerShdw>
                        </a:effectLst>
                        <a:latin typeface="+mn-lt"/>
                        <a:ea typeface="Calibri"/>
                        <a:cs typeface="Times New Roman"/>
                      </a:endParaRPr>
                    </a:p>
                    <a:p>
                      <a:pPr algn="ctr">
                        <a:lnSpc>
                          <a:spcPct val="115000"/>
                        </a:lnSpc>
                        <a:spcBef>
                          <a:spcPts val="0"/>
                        </a:spcBef>
                        <a:spcAft>
                          <a:spcPts val="0"/>
                        </a:spcAft>
                      </a:pPr>
                      <a:r>
                        <a:rPr lang="es-ES" sz="1600" b="0" dirty="0">
                          <a:solidFill>
                            <a:schemeClr val="tx1"/>
                          </a:solidFill>
                          <a:effectLst>
                            <a:outerShdw blurRad="38100" dist="38100" dir="2700000" algn="tl">
                              <a:srgbClr val="000000">
                                <a:alpha val="43137"/>
                              </a:srgbClr>
                            </a:outerShdw>
                          </a:effectLst>
                          <a:latin typeface="+mn-lt"/>
                          <a:ea typeface="Times New Roman"/>
                          <a:cs typeface="Times New Roman"/>
                        </a:rPr>
                        <a:t>- </a:t>
                      </a:r>
                      <a:r>
                        <a:rPr lang="es-ES" sz="1600" b="0" dirty="0" smtClean="0">
                          <a:solidFill>
                            <a:schemeClr val="tx1"/>
                          </a:solidFill>
                          <a:effectLst>
                            <a:outerShdw blurRad="38100" dist="38100" dir="2700000" algn="tl">
                              <a:srgbClr val="000000">
                                <a:alpha val="43137"/>
                              </a:srgbClr>
                            </a:outerShdw>
                          </a:effectLst>
                          <a:latin typeface="+mn-lt"/>
                          <a:ea typeface="Times New Roman"/>
                          <a:cs typeface="Times New Roman"/>
                        </a:rPr>
                        <a:t>Peyote o </a:t>
                      </a:r>
                      <a:r>
                        <a:rPr lang="es-ES" sz="1600" b="0" dirty="0">
                          <a:solidFill>
                            <a:schemeClr val="tx1"/>
                          </a:solidFill>
                          <a:effectLst>
                            <a:outerShdw blurRad="38100" dist="38100" dir="2700000" algn="tl">
                              <a:srgbClr val="000000">
                                <a:alpha val="43137"/>
                              </a:srgbClr>
                            </a:outerShdw>
                          </a:effectLst>
                          <a:latin typeface="+mn-lt"/>
                          <a:ea typeface="Times New Roman"/>
                          <a:cs typeface="Times New Roman"/>
                        </a:rPr>
                        <a:t>Mezcalina</a:t>
                      </a:r>
                      <a:endParaRPr lang="es-ES" sz="1600" b="0" dirty="0">
                        <a:solidFill>
                          <a:schemeClr val="tx1"/>
                        </a:solidFill>
                        <a:effectLst>
                          <a:outerShdw blurRad="38100" dist="38100" dir="2700000" algn="tl">
                            <a:srgbClr val="000000">
                              <a:alpha val="43137"/>
                            </a:srgbClr>
                          </a:outerShdw>
                        </a:effectLst>
                        <a:latin typeface="+mn-lt"/>
                        <a:ea typeface="Calibri"/>
                        <a:cs typeface="Times New Roman"/>
                      </a:endParaRPr>
                    </a:p>
                    <a:p>
                      <a:pPr algn="ctr">
                        <a:lnSpc>
                          <a:spcPct val="115000"/>
                        </a:lnSpc>
                        <a:spcBef>
                          <a:spcPts val="0"/>
                        </a:spcBef>
                        <a:spcAft>
                          <a:spcPts val="0"/>
                        </a:spcAft>
                      </a:pPr>
                      <a:endParaRPr lang="es-ES" sz="1600" b="0" dirty="0">
                        <a:solidFill>
                          <a:schemeClr val="tx1"/>
                        </a:solidFill>
                        <a:effectLst>
                          <a:outerShdw blurRad="38100" dist="38100" dir="2700000" algn="tl">
                            <a:srgbClr val="000000">
                              <a:alpha val="43137"/>
                            </a:srgbClr>
                          </a:outerShdw>
                        </a:effectLst>
                        <a:latin typeface="+mn-lt"/>
                        <a:ea typeface="Calibri"/>
                        <a:cs typeface="Times New Roman"/>
                      </a:endParaRPr>
                    </a:p>
                  </a:txBody>
                  <a:tcPr marL="10956" marR="10956" marT="10956" marB="10956" anchor="ctr">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tcPr>
                </a:tc>
              </a:tr>
              <a:tr h="971068">
                <a:tc>
                  <a:txBody>
                    <a:bodyPr/>
                    <a:lstStyle/>
                    <a:p>
                      <a:pPr algn="ctr">
                        <a:lnSpc>
                          <a:spcPct val="115000"/>
                        </a:lnSpc>
                        <a:spcBef>
                          <a:spcPts val="0"/>
                        </a:spcBef>
                        <a:spcAft>
                          <a:spcPts val="0"/>
                        </a:spcAft>
                      </a:pPr>
                      <a:r>
                        <a:rPr lang="es-ES" sz="1600" b="0" u="sng" dirty="0">
                          <a:solidFill>
                            <a:schemeClr val="tx1"/>
                          </a:solidFill>
                          <a:effectLst>
                            <a:outerShdw blurRad="38100" dist="38100" dir="2700000" algn="tl">
                              <a:srgbClr val="000000">
                                <a:alpha val="43137"/>
                              </a:srgbClr>
                            </a:outerShdw>
                          </a:effectLst>
                          <a:latin typeface="+mn-lt"/>
                          <a:ea typeface="Times New Roman"/>
                          <a:cs typeface="Times New Roman"/>
                        </a:rPr>
                        <a:t>Mixtas</a:t>
                      </a:r>
                      <a:endParaRPr lang="es-ES" sz="1600" b="0" dirty="0">
                        <a:solidFill>
                          <a:schemeClr val="tx1"/>
                        </a:solidFill>
                        <a:effectLst>
                          <a:outerShdw blurRad="38100" dist="38100" dir="2700000" algn="tl">
                            <a:srgbClr val="000000">
                              <a:alpha val="43137"/>
                            </a:srgbClr>
                          </a:outerShdw>
                        </a:effectLst>
                        <a:latin typeface="+mn-lt"/>
                        <a:ea typeface="Calibri"/>
                        <a:cs typeface="Times New Roman"/>
                      </a:endParaRPr>
                    </a:p>
                    <a:p>
                      <a:pPr algn="ctr">
                        <a:lnSpc>
                          <a:spcPct val="115000"/>
                        </a:lnSpc>
                        <a:spcBef>
                          <a:spcPts val="0"/>
                        </a:spcBef>
                        <a:spcAft>
                          <a:spcPts val="0"/>
                        </a:spcAft>
                      </a:pPr>
                      <a:r>
                        <a:rPr lang="es-ES" sz="1600" b="0" dirty="0">
                          <a:solidFill>
                            <a:schemeClr val="tx1"/>
                          </a:solidFill>
                          <a:effectLst>
                            <a:outerShdw blurRad="38100" dist="38100" dir="2700000" algn="tl">
                              <a:srgbClr val="000000">
                                <a:alpha val="43137"/>
                              </a:srgbClr>
                            </a:outerShdw>
                          </a:effectLst>
                          <a:latin typeface="+mn-lt"/>
                          <a:ea typeface="Calibri"/>
                          <a:cs typeface="Times New Roman"/>
                        </a:rPr>
                        <a:t>Producen efectos combinados, es decir, pueden disminuir o acelerar el nivel de funcionamiento del sistema nervioso central.</a:t>
                      </a:r>
                    </a:p>
                  </a:txBody>
                  <a:tcPr marL="10956" marR="10956" marT="10956" marB="10956" anchor="ctr">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tcPr>
                </a:tc>
                <a:tc>
                  <a:txBody>
                    <a:bodyPr/>
                    <a:lstStyle/>
                    <a:p>
                      <a:pPr algn="ctr">
                        <a:lnSpc>
                          <a:spcPct val="115000"/>
                        </a:lnSpc>
                        <a:spcBef>
                          <a:spcPts val="0"/>
                        </a:spcBef>
                        <a:spcAft>
                          <a:spcPts val="0"/>
                        </a:spcAft>
                      </a:pPr>
                      <a:r>
                        <a:rPr lang="es-ES" sz="1600" b="0" dirty="0">
                          <a:solidFill>
                            <a:schemeClr val="tx1"/>
                          </a:solidFill>
                          <a:effectLst>
                            <a:outerShdw blurRad="38100" dist="38100" dir="2700000" algn="tl">
                              <a:srgbClr val="000000">
                                <a:alpha val="43137"/>
                              </a:srgbClr>
                            </a:outerShdw>
                          </a:effectLst>
                          <a:latin typeface="+mn-lt"/>
                          <a:ea typeface="Times New Roman"/>
                          <a:cs typeface="Times New Roman"/>
                        </a:rPr>
                        <a:t>- Marihuana</a:t>
                      </a:r>
                      <a:endParaRPr lang="es-ES" sz="1600" b="0" dirty="0">
                        <a:solidFill>
                          <a:schemeClr val="tx1"/>
                        </a:solidFill>
                        <a:effectLst>
                          <a:outerShdw blurRad="38100" dist="38100" dir="2700000" algn="tl">
                            <a:srgbClr val="000000">
                              <a:alpha val="43137"/>
                            </a:srgbClr>
                          </a:outerShdw>
                        </a:effectLst>
                        <a:latin typeface="+mn-lt"/>
                        <a:ea typeface="Calibri"/>
                        <a:cs typeface="Times New Roman"/>
                      </a:endParaRPr>
                    </a:p>
                    <a:p>
                      <a:pPr algn="ctr">
                        <a:lnSpc>
                          <a:spcPct val="115000"/>
                        </a:lnSpc>
                        <a:spcBef>
                          <a:spcPts val="0"/>
                        </a:spcBef>
                        <a:spcAft>
                          <a:spcPts val="0"/>
                        </a:spcAft>
                      </a:pPr>
                      <a:r>
                        <a:rPr lang="es-ES" sz="1600" b="0" dirty="0">
                          <a:solidFill>
                            <a:schemeClr val="tx1"/>
                          </a:solidFill>
                          <a:effectLst>
                            <a:outerShdw blurRad="38100" dist="38100" dir="2700000" algn="tl">
                              <a:srgbClr val="000000">
                                <a:alpha val="43137"/>
                              </a:srgbClr>
                            </a:outerShdw>
                          </a:effectLst>
                          <a:latin typeface="+mn-lt"/>
                          <a:ea typeface="Times New Roman"/>
                          <a:cs typeface="Times New Roman"/>
                        </a:rPr>
                        <a:t>- </a:t>
                      </a:r>
                      <a:r>
                        <a:rPr lang="es-ES" sz="1600" b="0" dirty="0" smtClean="0">
                          <a:solidFill>
                            <a:schemeClr val="tx1"/>
                          </a:solidFill>
                          <a:effectLst>
                            <a:outerShdw blurRad="38100" dist="38100" dir="2700000" algn="tl">
                              <a:srgbClr val="000000">
                                <a:alpha val="43137"/>
                              </a:srgbClr>
                            </a:outerShdw>
                          </a:effectLst>
                          <a:latin typeface="+mn-lt"/>
                          <a:ea typeface="Times New Roman"/>
                          <a:cs typeface="Times New Roman"/>
                        </a:rPr>
                        <a:t>Éxtasis</a:t>
                      </a:r>
                      <a:endParaRPr lang="es-ES" sz="1600" b="0" dirty="0">
                        <a:solidFill>
                          <a:schemeClr val="tx1"/>
                        </a:solidFill>
                        <a:effectLst>
                          <a:outerShdw blurRad="38100" dist="38100" dir="2700000" algn="tl">
                            <a:srgbClr val="000000">
                              <a:alpha val="43137"/>
                            </a:srgbClr>
                          </a:outerShdw>
                        </a:effectLst>
                        <a:latin typeface="+mn-lt"/>
                        <a:ea typeface="Calibri"/>
                        <a:cs typeface="Times New Roman"/>
                      </a:endParaRPr>
                    </a:p>
                  </a:txBody>
                  <a:tcPr marL="10956" marR="10956" marT="10956" marB="10956" anchor="ctr">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dirty="0" smtClean="0">
                <a:effectLst>
                  <a:outerShdw blurRad="38100" dist="38100" dir="2700000" algn="tl">
                    <a:srgbClr val="000000">
                      <a:alpha val="43137"/>
                    </a:srgbClr>
                  </a:outerShdw>
                </a:effectLst>
                <a:latin typeface="+mn-lt"/>
              </a:rPr>
              <a:t>Tipos de consumidores</a:t>
            </a:r>
            <a:endParaRPr lang="es-ES" dirty="0">
              <a:effectLst>
                <a:outerShdw blurRad="38100" dist="38100" dir="2700000" algn="tl">
                  <a:srgbClr val="000000">
                    <a:alpha val="43137"/>
                  </a:srgbClr>
                </a:outerShdw>
              </a:effectLst>
              <a:latin typeface="+mn-lt"/>
            </a:endParaRPr>
          </a:p>
        </p:txBody>
      </p:sp>
      <p:sp>
        <p:nvSpPr>
          <p:cNvPr id="3" name="2 Marcador de contenido"/>
          <p:cNvSpPr>
            <a:spLocks noGrp="1"/>
          </p:cNvSpPr>
          <p:nvPr>
            <p:ph idx="1"/>
          </p:nvPr>
        </p:nvSpPr>
        <p:spPr>
          <a:xfrm>
            <a:off x="457200" y="1600201"/>
            <a:ext cx="7400948" cy="4186254"/>
          </a:xfrm>
        </p:spPr>
        <p:txBody>
          <a:bodyPr>
            <a:normAutofit fontScale="55000" lnSpcReduction="20000"/>
          </a:bodyPr>
          <a:lstStyle/>
          <a:p>
            <a:pPr>
              <a:spcBef>
                <a:spcPts val="600"/>
              </a:spcBef>
              <a:spcAft>
                <a:spcPts val="600"/>
              </a:spcAft>
              <a:buFont typeface="Wingdings 2" pitchFamily="18" charset="2"/>
              <a:buChar char=""/>
            </a:pPr>
            <a:r>
              <a:rPr lang="es-ES" sz="2900" u="sng" dirty="0" smtClean="0">
                <a:effectLst>
                  <a:outerShdw blurRad="38100" dist="38100" dir="2700000" algn="tl">
                    <a:srgbClr val="000000">
                      <a:alpha val="43137"/>
                    </a:srgbClr>
                  </a:outerShdw>
                </a:effectLst>
              </a:rPr>
              <a:t>EXPERIMENTALES</a:t>
            </a:r>
            <a:r>
              <a:rPr lang="es-ES" sz="2900" dirty="0" smtClean="0">
                <a:effectLst>
                  <a:outerShdw blurRad="38100" dist="38100" dir="2700000" algn="tl">
                    <a:srgbClr val="000000">
                      <a:alpha val="43137"/>
                    </a:srgbClr>
                  </a:outerShdw>
                </a:effectLst>
              </a:rPr>
              <a:t>: la persona prueba una vez por curiosidad.</a:t>
            </a:r>
          </a:p>
          <a:p>
            <a:pPr>
              <a:spcBef>
                <a:spcPts val="600"/>
              </a:spcBef>
              <a:spcAft>
                <a:spcPts val="600"/>
              </a:spcAft>
              <a:buFont typeface="Wingdings 2" pitchFamily="18" charset="2"/>
              <a:buChar char=""/>
            </a:pPr>
            <a:r>
              <a:rPr lang="es-ES" sz="2900" u="sng" dirty="0" smtClean="0">
                <a:effectLst>
                  <a:outerShdw blurRad="38100" dist="38100" dir="2700000" algn="tl">
                    <a:srgbClr val="000000">
                      <a:alpha val="43137"/>
                    </a:srgbClr>
                  </a:outerShdw>
                </a:effectLst>
              </a:rPr>
              <a:t>OCASIONALES:</a:t>
            </a:r>
            <a:r>
              <a:rPr lang="es-ES" sz="2900" dirty="0" smtClean="0">
                <a:effectLst>
                  <a:outerShdw blurRad="38100" dist="38100" dir="2700000" algn="tl">
                    <a:srgbClr val="000000">
                      <a:alpha val="43137"/>
                    </a:srgbClr>
                  </a:outerShdw>
                </a:effectLst>
              </a:rPr>
              <a:t> la persona consume una o varias drogas de vez en cuando, sin continuidad, la consume cuando se le presenta la ocasión. No hay búsqueda activa de la sustancia</a:t>
            </a:r>
          </a:p>
          <a:p>
            <a:pPr>
              <a:spcBef>
                <a:spcPts val="600"/>
              </a:spcBef>
              <a:spcAft>
                <a:spcPts val="600"/>
              </a:spcAft>
              <a:buFont typeface="Wingdings 2" pitchFamily="18" charset="2"/>
              <a:buChar char=""/>
            </a:pPr>
            <a:r>
              <a:rPr lang="es-ES" sz="2900" u="sng" dirty="0" smtClean="0">
                <a:effectLst>
                  <a:outerShdw blurRad="38100" dist="38100" dir="2700000" algn="tl">
                    <a:srgbClr val="000000">
                      <a:alpha val="43137"/>
                    </a:srgbClr>
                  </a:outerShdw>
                </a:effectLst>
              </a:rPr>
              <a:t>HABITUAL:</a:t>
            </a:r>
            <a:r>
              <a:rPr lang="es-ES" sz="2900" dirty="0" smtClean="0">
                <a:effectLst>
                  <a:outerShdw blurRad="38100" dist="38100" dir="2700000" algn="tl">
                    <a:srgbClr val="000000">
                      <a:alpha val="43137"/>
                    </a:srgbClr>
                  </a:outerShdw>
                </a:effectLst>
              </a:rPr>
              <a:t> la persona la consume regularmente, se la ha transformado en un hábito y se preocupa de obtenerla. Son personas que generalmente pueden continuar con sus actividades (estudiar, trabajar, etc.) </a:t>
            </a:r>
          </a:p>
          <a:p>
            <a:pPr>
              <a:spcBef>
                <a:spcPts val="600"/>
              </a:spcBef>
              <a:spcAft>
                <a:spcPts val="600"/>
              </a:spcAft>
              <a:buFont typeface="Wingdings 2" pitchFamily="18" charset="2"/>
              <a:buChar char=""/>
            </a:pPr>
            <a:r>
              <a:rPr lang="es-ES" sz="2900" u="sng" dirty="0" smtClean="0">
                <a:effectLst>
                  <a:outerShdw blurRad="38100" dist="38100" dir="2700000" algn="tl">
                    <a:srgbClr val="000000">
                      <a:alpha val="43137"/>
                    </a:srgbClr>
                  </a:outerShdw>
                </a:effectLst>
              </a:rPr>
              <a:t>DEPENDIENTE:</a:t>
            </a:r>
            <a:r>
              <a:rPr lang="es-ES" sz="2900" dirty="0" smtClean="0">
                <a:effectLst>
                  <a:outerShdw blurRad="38100" dist="38100" dir="2700000" algn="tl">
                    <a:srgbClr val="000000">
                      <a:alpha val="43137"/>
                    </a:srgbClr>
                  </a:outerShdw>
                </a:effectLst>
              </a:rPr>
              <a:t> la persona tiene la necesidad de consumir de forma continuada o periódica la sustancia para evitar los efectos psíquicos o físicos producidos por el síndrome de abstinencia. La obtención y el consumo de las sustancia pasa a la vez a ser la motivación central de su vida. </a:t>
            </a:r>
            <a:endParaRPr lang="es-ES" sz="2900" dirty="0" smtClean="0">
              <a:effectLst>
                <a:outerShdw blurRad="38100" dist="38100" dir="2700000" algn="tl">
                  <a:srgbClr val="000000">
                    <a:alpha val="43137"/>
                  </a:srgbClr>
                </a:outerShdw>
              </a:effectLst>
            </a:endParaRPr>
          </a:p>
          <a:p>
            <a:pPr>
              <a:spcBef>
                <a:spcPts val="600"/>
              </a:spcBef>
              <a:spcAft>
                <a:spcPts val="600"/>
              </a:spcAft>
              <a:buFont typeface="Wingdings 2" pitchFamily="18" charset="2"/>
              <a:buChar char=""/>
            </a:pPr>
            <a:endParaRPr lang="es-ES" sz="2900" dirty="0" smtClean="0">
              <a:effectLst>
                <a:outerShdw blurRad="38100" dist="38100" dir="2700000" algn="tl">
                  <a:srgbClr val="000000">
                    <a:alpha val="43137"/>
                  </a:srgbClr>
                </a:outerShdw>
              </a:effectLst>
            </a:endParaRPr>
          </a:p>
          <a:p>
            <a:pPr>
              <a:spcBef>
                <a:spcPts val="600"/>
              </a:spcBef>
              <a:spcAft>
                <a:spcPts val="600"/>
              </a:spcAft>
              <a:buFont typeface="Wingdings 2" pitchFamily="18" charset="2"/>
              <a:buChar char=""/>
            </a:pPr>
            <a:r>
              <a:rPr lang="en-US" sz="3200" dirty="0" smtClean="0">
                <a:hlinkClick r:id="rId2"/>
              </a:rPr>
              <a:t>http://www.youtube.com/watch?v=Raroy9YN7tE</a:t>
            </a:r>
            <a:endParaRPr lang="es-ES" sz="3200" dirty="0" smtClean="0">
              <a:effectLst>
                <a:outerShdw blurRad="38100" dist="38100" dir="2700000" algn="tl">
                  <a:srgbClr val="000000">
                    <a:alpha val="43137"/>
                  </a:srgbClr>
                </a:outerShdw>
              </a:effectLst>
            </a:endParaRPr>
          </a:p>
          <a:p>
            <a:endParaRPr lang="es-ES" dirty="0"/>
          </a:p>
        </p:txBody>
      </p:sp>
      <p:pic>
        <p:nvPicPr>
          <p:cNvPr id="4" name="Picture 2" descr="http://t1.gstatic.com/images?q=tbn:LVlt986BGdSW-M:http://clik.files.wordpress.com/2007/09/heroina04.jpg">
            <a:hlinkClick r:id="rId3"/>
          </p:cNvPr>
          <p:cNvPicPr>
            <a:picLocks noChangeAspect="1" noChangeArrowheads="1"/>
          </p:cNvPicPr>
          <p:nvPr/>
        </p:nvPicPr>
        <p:blipFill>
          <a:blip r:embed="rId4"/>
          <a:srcRect/>
          <a:stretch>
            <a:fillRect/>
          </a:stretch>
        </p:blipFill>
        <p:spPr bwMode="auto">
          <a:xfrm>
            <a:off x="6858016" y="4929198"/>
            <a:ext cx="2000245" cy="1785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596" y="500042"/>
            <a:ext cx="8229600" cy="1143000"/>
          </a:xfrm>
        </p:spPr>
        <p:txBody>
          <a:bodyPr>
            <a:noAutofit/>
          </a:bodyPr>
          <a:lstStyle/>
          <a:p>
            <a:r>
              <a:rPr lang="es-ES" sz="3600" dirty="0" smtClean="0"/>
              <a:t>La dependencia producida por las drogas puede ser de dos tipos:</a:t>
            </a:r>
            <a:br>
              <a:rPr lang="es-ES" sz="3600" dirty="0" smtClean="0"/>
            </a:br>
            <a:endParaRPr lang="es-ES" sz="3600" dirty="0"/>
          </a:p>
        </p:txBody>
      </p:sp>
      <p:sp>
        <p:nvSpPr>
          <p:cNvPr id="3" name="2 Marcador de contenido"/>
          <p:cNvSpPr>
            <a:spLocks noGrp="1"/>
          </p:cNvSpPr>
          <p:nvPr>
            <p:ph idx="1"/>
          </p:nvPr>
        </p:nvSpPr>
        <p:spPr/>
        <p:txBody>
          <a:bodyPr>
            <a:normAutofit fontScale="85000" lnSpcReduction="20000"/>
          </a:bodyPr>
          <a:lstStyle/>
          <a:p>
            <a:r>
              <a:rPr lang="es-ES" dirty="0" smtClean="0"/>
              <a:t>- Dependencia física: El organismo se vuelve necesitado de las drogas, tal es así que cuando se interrumpe el consumo sobrevienen fuertes trastornos fisiológicos, lo que se conoce como síndrome de abstinencia.</a:t>
            </a:r>
          </a:p>
          <a:p>
            <a:r>
              <a:rPr lang="es-ES" dirty="0" smtClean="0"/>
              <a:t>- Dependencia psíquica: Es el estado de euforia que se siente cuando se consume droga, y que lleva a buscar nuevamente el consumo para evitar el malestar u obtener placer. El individuo siente una imperiosa necesidad de consumir droga, y experimenta un desplome emocional cuando no la consigue</a:t>
            </a:r>
          </a:p>
          <a:p>
            <a:endParaRPr lang="es-E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00100" y="274638"/>
            <a:ext cx="6924700" cy="1143000"/>
          </a:xfrm>
        </p:spPr>
        <p:txBody>
          <a:bodyPr>
            <a:normAutofit/>
          </a:bodyPr>
          <a:lstStyle/>
          <a:p>
            <a:r>
              <a:rPr lang="es-ES" sz="4800" b="1" dirty="0" smtClean="0">
                <a:effectLst>
                  <a:outerShdw blurRad="38100" dist="38100" dir="2700000" algn="tl">
                    <a:srgbClr val="000000">
                      <a:alpha val="43137"/>
                    </a:srgbClr>
                  </a:outerShdw>
                </a:effectLst>
                <a:latin typeface="+mn-lt"/>
              </a:rPr>
              <a:t>Prevenir es:</a:t>
            </a:r>
            <a:endParaRPr lang="es-ES" sz="4800" b="1" dirty="0">
              <a:effectLst>
                <a:outerShdw blurRad="38100" dist="38100" dir="2700000" algn="tl">
                  <a:srgbClr val="000000">
                    <a:alpha val="43137"/>
                  </a:srgbClr>
                </a:outerShdw>
              </a:effectLst>
              <a:latin typeface="+mn-lt"/>
            </a:endParaRPr>
          </a:p>
        </p:txBody>
      </p:sp>
      <p:sp>
        <p:nvSpPr>
          <p:cNvPr id="3" name="2 Marcador de contenido"/>
          <p:cNvSpPr>
            <a:spLocks noGrp="1"/>
          </p:cNvSpPr>
          <p:nvPr>
            <p:ph idx="1"/>
          </p:nvPr>
        </p:nvSpPr>
        <p:spPr>
          <a:xfrm>
            <a:off x="457200" y="1600200"/>
            <a:ext cx="7901014" cy="4525963"/>
          </a:xfrm>
        </p:spPr>
        <p:txBody>
          <a:bodyPr>
            <a:normAutofit fontScale="77500" lnSpcReduction="20000"/>
          </a:bodyPr>
          <a:lstStyle/>
          <a:p>
            <a:pPr algn="just">
              <a:buFont typeface="Wingdings" pitchFamily="2" charset="2"/>
              <a:buChar char="ü"/>
            </a:pPr>
            <a:r>
              <a:rPr lang="es-ES" dirty="0" smtClean="0">
                <a:effectLst>
                  <a:outerShdw blurRad="38100" dist="38100" dir="2700000" algn="tl">
                    <a:srgbClr val="000000">
                      <a:alpha val="43137"/>
                    </a:srgbClr>
                  </a:outerShdw>
                </a:effectLst>
              </a:rPr>
              <a:t>Anticiparse, adelantarse, actuar para evitar que ocurra algo que no queremos que pase. </a:t>
            </a:r>
          </a:p>
          <a:p>
            <a:pPr algn="just">
              <a:buFont typeface="Wingdings" pitchFamily="2" charset="2"/>
              <a:buChar char="ü"/>
            </a:pPr>
            <a:r>
              <a:rPr lang="es-ES" dirty="0" smtClean="0">
                <a:effectLst>
                  <a:outerShdw blurRad="38100" dist="38100" dir="2700000" algn="tl">
                    <a:srgbClr val="000000">
                      <a:alpha val="43137"/>
                    </a:srgbClr>
                  </a:outerShdw>
                </a:effectLst>
              </a:rPr>
              <a:t>Ante un posible consumo, prevenir es intentar evitar que el problema vaya a más. </a:t>
            </a:r>
          </a:p>
          <a:p>
            <a:pPr algn="just">
              <a:buFont typeface="Wingdings" pitchFamily="2" charset="2"/>
              <a:buChar char="ü"/>
            </a:pPr>
            <a:r>
              <a:rPr lang="es-ES" dirty="0" smtClean="0">
                <a:effectLst>
                  <a:outerShdw blurRad="38100" dist="38100" dir="2700000" algn="tl">
                    <a:srgbClr val="000000">
                      <a:alpha val="43137"/>
                    </a:srgbClr>
                  </a:outerShdw>
                </a:effectLst>
              </a:rPr>
              <a:t>En caso de existir alguna situación de dependencia, ayudar a las personas a recibir tratamiento para superarla y a salir de ella. </a:t>
            </a:r>
          </a:p>
          <a:p>
            <a:pPr algn="just">
              <a:buFont typeface="Wingdings" pitchFamily="2" charset="2"/>
              <a:buChar char="ü"/>
            </a:pPr>
            <a:r>
              <a:rPr lang="es-ES" dirty="0" smtClean="0">
                <a:effectLst>
                  <a:outerShdw blurRad="38100" dist="38100" dir="2700000" algn="tl">
                    <a:srgbClr val="000000">
                      <a:alpha val="43137"/>
                    </a:srgbClr>
                  </a:outerShdw>
                </a:effectLst>
              </a:rPr>
              <a:t>La prevención es una labor de todos, no sólo de los expertos en drogas. Se compone de la suma de pequeñas aportaciones que cada uno podemos ofrecer desde el papel que desempeñamos y desde el lugar que ocupamos. </a:t>
            </a:r>
          </a:p>
          <a:p>
            <a:pPr algn="just">
              <a:buFont typeface="Wingdings" pitchFamily="2" charset="2"/>
              <a:buChar char="ü"/>
            </a:pPr>
            <a:r>
              <a:rPr lang="es-ES" dirty="0" smtClean="0">
                <a:effectLst>
                  <a:outerShdw blurRad="38100" dist="38100" dir="2700000" algn="tl">
                    <a:srgbClr val="000000">
                      <a:alpha val="43137"/>
                    </a:srgbClr>
                  </a:outerShdw>
                </a:effectLst>
              </a:rPr>
              <a:t>Todos tenemos algo que decir y algo que hacer y nadie puede hacerlo todo por sí solo: </a:t>
            </a:r>
            <a:endParaRPr lang="es-ES"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effectLst>
                  <a:outerShdw blurRad="38100" dist="38100" dir="2700000" algn="tl">
                    <a:srgbClr val="000000">
                      <a:alpha val="43137"/>
                    </a:srgbClr>
                  </a:outerShdw>
                </a:effectLst>
                <a:latin typeface="+mn-lt"/>
              </a:rPr>
              <a:t>   En el colegio</a:t>
            </a:r>
            <a:endParaRPr lang="es-ES" b="1" dirty="0">
              <a:effectLst>
                <a:outerShdw blurRad="38100" dist="38100" dir="2700000" algn="tl">
                  <a:srgbClr val="000000">
                    <a:alpha val="43137"/>
                  </a:srgbClr>
                </a:outerShdw>
              </a:effectLst>
              <a:latin typeface="+mn-lt"/>
            </a:endParaRPr>
          </a:p>
        </p:txBody>
      </p:sp>
      <p:sp>
        <p:nvSpPr>
          <p:cNvPr id="3" name="2 Marcador de contenido"/>
          <p:cNvSpPr>
            <a:spLocks noGrp="1"/>
          </p:cNvSpPr>
          <p:nvPr>
            <p:ph idx="1"/>
          </p:nvPr>
        </p:nvSpPr>
        <p:spPr>
          <a:xfrm>
            <a:off x="500034" y="1357298"/>
            <a:ext cx="7467600" cy="4525963"/>
          </a:xfrm>
        </p:spPr>
        <p:txBody>
          <a:bodyPr>
            <a:normAutofit/>
          </a:bodyPr>
          <a:lstStyle/>
          <a:p>
            <a:pPr>
              <a:buFont typeface="Wingdings" pitchFamily="2" charset="2"/>
              <a:buChar char="Ø"/>
            </a:pPr>
            <a:r>
              <a:rPr lang="es-ES" sz="2400" dirty="0" smtClean="0">
                <a:effectLst>
                  <a:outerShdw blurRad="38100" dist="38100" dir="2700000" algn="tl">
                    <a:srgbClr val="000000">
                      <a:alpha val="43137"/>
                    </a:srgbClr>
                  </a:outerShdw>
                </a:effectLst>
              </a:rPr>
              <a:t>Atentos a estudiantes fuera del aula de clase.</a:t>
            </a:r>
          </a:p>
          <a:p>
            <a:pPr>
              <a:buFont typeface="Wingdings" pitchFamily="2" charset="2"/>
              <a:buChar char="Ø"/>
            </a:pPr>
            <a:r>
              <a:rPr lang="es-ES" sz="2400" dirty="0" smtClean="0">
                <a:effectLst>
                  <a:outerShdw blurRad="38100" dist="38100" dir="2700000" algn="tl">
                    <a:srgbClr val="000000">
                      <a:alpha val="43137"/>
                    </a:srgbClr>
                  </a:outerShdw>
                </a:effectLst>
              </a:rPr>
              <a:t>Cercanía de los estudiantes a los límites del colegio.</a:t>
            </a:r>
          </a:p>
          <a:p>
            <a:pPr>
              <a:buFont typeface="Wingdings" pitchFamily="2" charset="2"/>
              <a:buChar char="Ø"/>
            </a:pPr>
            <a:r>
              <a:rPr lang="es-ES" sz="2400" dirty="0" smtClean="0">
                <a:effectLst>
                  <a:outerShdw blurRad="38100" dist="38100" dir="2700000" algn="tl">
                    <a:srgbClr val="000000">
                      <a:alpha val="43137"/>
                    </a:srgbClr>
                  </a:outerShdw>
                </a:effectLst>
              </a:rPr>
              <a:t>Comunicar la presencia de residuos extraños  u olores extraños</a:t>
            </a:r>
          </a:p>
          <a:p>
            <a:pPr>
              <a:buFont typeface="Wingdings" pitchFamily="2" charset="2"/>
              <a:buChar char="Ø"/>
            </a:pPr>
            <a:r>
              <a:rPr lang="es-ES" sz="2400" dirty="0" smtClean="0">
                <a:effectLst>
                  <a:outerShdw blurRad="38100" dist="38100" dir="2700000" algn="tl">
                    <a:srgbClr val="000000">
                      <a:alpha val="43137"/>
                    </a:srgbClr>
                  </a:outerShdw>
                </a:effectLst>
              </a:rPr>
              <a:t>Personas extrañas en la institución</a:t>
            </a:r>
          </a:p>
          <a:p>
            <a:pPr>
              <a:buFont typeface="Wingdings" pitchFamily="2" charset="2"/>
              <a:buChar char="Ø"/>
            </a:pPr>
            <a:r>
              <a:rPr lang="es-ES" sz="2400" dirty="0" smtClean="0">
                <a:effectLst>
                  <a:outerShdw blurRad="38100" dist="38100" dir="2700000" algn="tl">
                    <a:srgbClr val="000000">
                      <a:alpha val="43137"/>
                    </a:srgbClr>
                  </a:outerShdw>
                </a:effectLst>
              </a:rPr>
              <a:t>Estudiantes con comportamientos  poco usuales</a:t>
            </a:r>
          </a:p>
          <a:p>
            <a:pPr>
              <a:buFont typeface="Wingdings" pitchFamily="2" charset="2"/>
              <a:buChar char="Ø"/>
            </a:pPr>
            <a:r>
              <a:rPr lang="es-ES" sz="2400" dirty="0" smtClean="0">
                <a:effectLst>
                  <a:outerShdw blurRad="38100" dist="38100" dir="2700000" algn="tl">
                    <a:srgbClr val="000000">
                      <a:alpha val="43137"/>
                    </a:srgbClr>
                  </a:outerShdw>
                </a:effectLst>
              </a:rPr>
              <a:t>Estudiantes solos en el aula de clase.</a:t>
            </a:r>
          </a:p>
          <a:p>
            <a:pPr>
              <a:buFont typeface="Wingdings" pitchFamily="2" charset="2"/>
              <a:buChar char="Ø"/>
            </a:pPr>
            <a:r>
              <a:rPr lang="es-ES" sz="2400" dirty="0" smtClean="0">
                <a:effectLst>
                  <a:outerShdw blurRad="38100" dist="38100" dir="2700000" algn="tl">
                    <a:srgbClr val="000000">
                      <a:alpha val="43137"/>
                    </a:srgbClr>
                  </a:outerShdw>
                </a:effectLst>
              </a:rPr>
              <a:t>Atentos a los comentarios que se hacen frente a cualquier estudiante</a:t>
            </a:r>
          </a:p>
          <a:p>
            <a:endParaRPr lang="es-ES" dirty="0" smtClean="0"/>
          </a:p>
          <a:p>
            <a:endParaRPr lang="es-E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400" dirty="0" smtClean="0">
                <a:latin typeface="+mn-lt"/>
              </a:rPr>
              <a:t>   </a:t>
            </a:r>
            <a:r>
              <a:rPr lang="es-ES" sz="4400" b="1" dirty="0" smtClean="0">
                <a:effectLst>
                  <a:outerShdw blurRad="38100" dist="38100" dir="2700000" algn="tl">
                    <a:srgbClr val="000000">
                      <a:alpha val="43137"/>
                    </a:srgbClr>
                  </a:outerShdw>
                </a:effectLst>
                <a:latin typeface="+mn-lt"/>
              </a:rPr>
              <a:t>Qué hacer?</a:t>
            </a:r>
            <a:endParaRPr lang="es-ES" sz="4400" b="1" dirty="0">
              <a:effectLst>
                <a:outerShdw blurRad="38100" dist="38100" dir="2700000" algn="tl">
                  <a:srgbClr val="000000">
                    <a:alpha val="43137"/>
                  </a:srgbClr>
                </a:outerShdw>
              </a:effectLst>
              <a:latin typeface="+mn-lt"/>
            </a:endParaRPr>
          </a:p>
        </p:txBody>
      </p:sp>
      <p:sp>
        <p:nvSpPr>
          <p:cNvPr id="3" name="2 Marcador de contenido"/>
          <p:cNvSpPr>
            <a:spLocks noGrp="1"/>
          </p:cNvSpPr>
          <p:nvPr>
            <p:ph idx="1"/>
          </p:nvPr>
        </p:nvSpPr>
        <p:spPr/>
        <p:txBody>
          <a:bodyPr/>
          <a:lstStyle/>
          <a:p>
            <a:r>
              <a:rPr lang="es-ES" dirty="0" smtClean="0">
                <a:effectLst>
                  <a:outerShdw blurRad="38100" dist="38100" dir="2700000" algn="tl">
                    <a:srgbClr val="000000">
                      <a:alpha val="43137"/>
                    </a:srgbClr>
                  </a:outerShdw>
                </a:effectLst>
              </a:rPr>
              <a:t>Cuando presencie algún evento que indique una irregularidad en el comportamiento del  o los estudiantes, busque un acercamiento a ellos y posteriormente comunique la situación en la oficina de Bienestar Estudiantil</a:t>
            </a:r>
            <a:r>
              <a:rPr lang="es-ES" dirty="0" smtClean="0"/>
              <a:t>.</a:t>
            </a:r>
            <a:endParaRPr lang="es-E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http://t2.gstatic.com/images?q=tbn:dkdWISjzzxrGjM:http://4.bp.blogspot.com/_NcWjPZ1sso4/SwqgQhy5D5I/AAAAAAAADFs/TBNVfiJM7hg/s400/El-consumo-de-heroina-produce-una-mayor-intensidad-emocional-que-crea-adiccion-y-facilita-la-recaida_imagenGaleria.jpg">
            <a:hlinkClick r:id="rId2"/>
          </p:cNvPr>
          <p:cNvPicPr>
            <a:picLocks noChangeAspect="1" noChangeArrowheads="1"/>
          </p:cNvPicPr>
          <p:nvPr/>
        </p:nvPicPr>
        <p:blipFill>
          <a:blip r:embed="rId3"/>
          <a:srcRect/>
          <a:stretch>
            <a:fillRect/>
          </a:stretch>
        </p:blipFill>
        <p:spPr bwMode="auto">
          <a:xfrm>
            <a:off x="500063" y="642938"/>
            <a:ext cx="2500312" cy="2143125"/>
          </a:xfrm>
          <a:prstGeom prst="rect">
            <a:avLst/>
          </a:prstGeom>
          <a:ln>
            <a:noFill/>
          </a:ln>
          <a:effectLst>
            <a:outerShdw blurRad="292100" dist="139700" dir="2700000" algn="tl" rotWithShape="0">
              <a:srgbClr val="333333">
                <a:alpha val="65000"/>
              </a:srgbClr>
            </a:outerShdw>
          </a:effectLst>
        </p:spPr>
      </p:pic>
      <p:pic>
        <p:nvPicPr>
          <p:cNvPr id="11267" name="Picture 2" descr="AMAPOLA"/>
          <p:cNvPicPr>
            <a:picLocks noChangeAspect="1" noChangeArrowheads="1"/>
          </p:cNvPicPr>
          <p:nvPr/>
        </p:nvPicPr>
        <p:blipFill>
          <a:blip r:embed="rId4"/>
          <a:srcRect/>
          <a:stretch>
            <a:fillRect/>
          </a:stretch>
        </p:blipFill>
        <p:spPr bwMode="auto">
          <a:xfrm>
            <a:off x="571500" y="3500438"/>
            <a:ext cx="2438400" cy="2928937"/>
          </a:xfrm>
          <a:prstGeom prst="rect">
            <a:avLst/>
          </a:prstGeom>
          <a:noFill/>
          <a:ln w="9525">
            <a:noFill/>
            <a:miter lim="800000"/>
            <a:headEnd/>
            <a:tailEnd/>
          </a:ln>
        </p:spPr>
      </p:pic>
      <p:pic>
        <p:nvPicPr>
          <p:cNvPr id="11268" name="Picture 3" descr="opioc"/>
          <p:cNvPicPr>
            <a:picLocks noChangeAspect="1" noChangeArrowheads="1"/>
          </p:cNvPicPr>
          <p:nvPr/>
        </p:nvPicPr>
        <p:blipFill>
          <a:blip r:embed="rId5"/>
          <a:srcRect/>
          <a:stretch>
            <a:fillRect/>
          </a:stretch>
        </p:blipFill>
        <p:spPr bwMode="auto">
          <a:xfrm>
            <a:off x="3429000" y="3500438"/>
            <a:ext cx="2514600" cy="2786062"/>
          </a:xfrm>
          <a:prstGeom prst="rect">
            <a:avLst/>
          </a:prstGeom>
          <a:noFill/>
          <a:ln w="9525">
            <a:noFill/>
            <a:miter lim="800000"/>
            <a:headEnd/>
            <a:tailEnd/>
          </a:ln>
        </p:spPr>
      </p:pic>
      <p:pic>
        <p:nvPicPr>
          <p:cNvPr id="11269" name="Picture 2" descr="http://t1.gstatic.com/images?q=tbn:LVlt986BGdSW-M:http://clik.files.wordpress.com/2007/09/heroina04.jpg">
            <a:hlinkClick r:id="rId6"/>
          </p:cNvPr>
          <p:cNvPicPr>
            <a:picLocks noChangeAspect="1" noChangeArrowheads="1"/>
          </p:cNvPicPr>
          <p:nvPr/>
        </p:nvPicPr>
        <p:blipFill>
          <a:blip r:embed="rId7"/>
          <a:srcRect/>
          <a:stretch>
            <a:fillRect/>
          </a:stretch>
        </p:blipFill>
        <p:spPr bwMode="auto">
          <a:xfrm>
            <a:off x="3429000" y="500063"/>
            <a:ext cx="2714625" cy="2571750"/>
          </a:xfrm>
          <a:prstGeom prst="rect">
            <a:avLst/>
          </a:prstGeom>
          <a:noFill/>
          <a:ln w="9525">
            <a:noFill/>
            <a:miter lim="800000"/>
            <a:headEnd/>
            <a:tailEnd/>
          </a:ln>
        </p:spPr>
      </p:pic>
      <p:pic>
        <p:nvPicPr>
          <p:cNvPr id="11270" name="Picture 5"/>
          <p:cNvPicPr>
            <a:picLocks noChangeAspect="1" noChangeArrowheads="1"/>
          </p:cNvPicPr>
          <p:nvPr/>
        </p:nvPicPr>
        <p:blipFill>
          <a:blip r:embed="rId8"/>
          <a:srcRect/>
          <a:stretch>
            <a:fillRect/>
          </a:stretch>
        </p:blipFill>
        <p:spPr bwMode="auto">
          <a:xfrm>
            <a:off x="6286500" y="3429000"/>
            <a:ext cx="2357438" cy="2786063"/>
          </a:xfrm>
          <a:prstGeom prst="rect">
            <a:avLst/>
          </a:prstGeom>
          <a:noFill/>
          <a:ln w="9525">
            <a:noFill/>
            <a:miter lim="800000"/>
            <a:headEnd/>
            <a:tailEnd/>
          </a:ln>
        </p:spPr>
      </p:pic>
      <p:pic>
        <p:nvPicPr>
          <p:cNvPr id="7" name="Picture 9" descr="http://t0.gstatic.com/images?q=tbn:0xE0sKYs5IikBM:http://plantshaman.files.wordpress.com/2008/02/ayahuasca-cup.jpg">
            <a:hlinkClick r:id="rId9"/>
          </p:cNvPr>
          <p:cNvPicPr>
            <a:picLocks noChangeAspect="1" noChangeArrowheads="1"/>
          </p:cNvPicPr>
          <p:nvPr/>
        </p:nvPicPr>
        <p:blipFill>
          <a:blip r:embed="rId10"/>
          <a:srcRect/>
          <a:stretch>
            <a:fillRect/>
          </a:stretch>
        </p:blipFill>
        <p:spPr bwMode="auto">
          <a:xfrm>
            <a:off x="6572250" y="571500"/>
            <a:ext cx="1857375" cy="235743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2" descr="LSD5"/>
          <p:cNvPicPr>
            <a:picLocks noChangeAspect="1" noChangeArrowheads="1"/>
          </p:cNvPicPr>
          <p:nvPr/>
        </p:nvPicPr>
        <p:blipFill>
          <a:blip r:embed="rId3"/>
          <a:srcRect/>
          <a:stretch>
            <a:fillRect/>
          </a:stretch>
        </p:blipFill>
        <p:spPr bwMode="auto">
          <a:xfrm>
            <a:off x="785813" y="714375"/>
            <a:ext cx="3733800" cy="2613025"/>
          </a:xfrm>
          <a:prstGeom prst="rect">
            <a:avLst/>
          </a:prstGeom>
          <a:noFill/>
          <a:ln w="9525">
            <a:noFill/>
            <a:miter lim="800000"/>
            <a:headEnd/>
            <a:tailEnd/>
          </a:ln>
        </p:spPr>
      </p:pic>
      <p:graphicFrame>
        <p:nvGraphicFramePr>
          <p:cNvPr id="3074" name="Object 3"/>
          <p:cNvGraphicFramePr>
            <a:graphicFrameLocks noChangeAspect="1"/>
          </p:cNvGraphicFramePr>
          <p:nvPr/>
        </p:nvGraphicFramePr>
        <p:xfrm>
          <a:off x="4714875" y="357188"/>
          <a:ext cx="4030663" cy="2778125"/>
        </p:xfrm>
        <a:graphic>
          <a:graphicData uri="http://schemas.openxmlformats.org/presentationml/2006/ole">
            <p:oleObj spid="_x0000_s1026" name="Imagen de mapa de bits" r:id="rId4" imgW="4791744" imgH="3304762" progId="PBrush">
              <p:embed/>
            </p:oleObj>
          </a:graphicData>
        </a:graphic>
      </p:graphicFrame>
      <p:pic>
        <p:nvPicPr>
          <p:cNvPr id="3076" name="Picture 2" descr="CACAO2"/>
          <p:cNvPicPr>
            <a:picLocks noChangeAspect="1" noChangeArrowheads="1"/>
          </p:cNvPicPr>
          <p:nvPr/>
        </p:nvPicPr>
        <p:blipFill>
          <a:blip r:embed="rId5"/>
          <a:srcRect/>
          <a:stretch>
            <a:fillRect/>
          </a:stretch>
        </p:blipFill>
        <p:spPr bwMode="auto">
          <a:xfrm>
            <a:off x="1143000" y="3500438"/>
            <a:ext cx="2949575" cy="3214687"/>
          </a:xfrm>
          <a:prstGeom prst="rect">
            <a:avLst/>
          </a:prstGeom>
          <a:noFill/>
          <a:ln w="9525">
            <a:noFill/>
            <a:miter lim="800000"/>
            <a:headEnd/>
            <a:tailEnd/>
          </a:ln>
        </p:spPr>
      </p:pic>
      <p:pic>
        <p:nvPicPr>
          <p:cNvPr id="3077" name="Picture 3" descr="YAGE1"/>
          <p:cNvPicPr>
            <a:picLocks noChangeAspect="1" noChangeArrowheads="1"/>
          </p:cNvPicPr>
          <p:nvPr/>
        </p:nvPicPr>
        <p:blipFill>
          <a:blip r:embed="rId6"/>
          <a:srcRect/>
          <a:stretch>
            <a:fillRect/>
          </a:stretch>
        </p:blipFill>
        <p:spPr bwMode="auto">
          <a:xfrm>
            <a:off x="4572000" y="3643313"/>
            <a:ext cx="4191000" cy="25892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KETALAR"/>
          <p:cNvPicPr>
            <a:picLocks noChangeAspect="1" noChangeArrowheads="1"/>
          </p:cNvPicPr>
          <p:nvPr/>
        </p:nvPicPr>
        <p:blipFill>
          <a:blip r:embed="rId2"/>
          <a:srcRect/>
          <a:stretch>
            <a:fillRect/>
          </a:stretch>
        </p:blipFill>
        <p:spPr bwMode="auto">
          <a:xfrm>
            <a:off x="2051050" y="836613"/>
            <a:ext cx="1120775" cy="2955925"/>
          </a:xfrm>
          <a:prstGeom prst="rect">
            <a:avLst/>
          </a:prstGeom>
          <a:noFill/>
          <a:ln w="9525">
            <a:noFill/>
            <a:miter lim="800000"/>
            <a:headEnd/>
            <a:tailEnd/>
          </a:ln>
        </p:spPr>
      </p:pic>
      <p:pic>
        <p:nvPicPr>
          <p:cNvPr id="12291" name="Picture 6" descr="Red Bull"/>
          <p:cNvPicPr>
            <a:picLocks noChangeAspect="1" noChangeArrowheads="1"/>
          </p:cNvPicPr>
          <p:nvPr/>
        </p:nvPicPr>
        <p:blipFill>
          <a:blip r:embed="rId3"/>
          <a:srcRect/>
          <a:stretch>
            <a:fillRect/>
          </a:stretch>
        </p:blipFill>
        <p:spPr bwMode="auto">
          <a:xfrm>
            <a:off x="5795963" y="714375"/>
            <a:ext cx="2447925" cy="2930525"/>
          </a:xfrm>
          <a:prstGeom prst="rect">
            <a:avLst/>
          </a:prstGeom>
          <a:noFill/>
          <a:ln w="9525">
            <a:noFill/>
            <a:miter lim="800000"/>
            <a:headEnd/>
            <a:tailEnd/>
          </a:ln>
        </p:spPr>
      </p:pic>
      <p:pic>
        <p:nvPicPr>
          <p:cNvPr id="12292" name="Picture 5" descr="akineton"/>
          <p:cNvPicPr>
            <a:picLocks noChangeAspect="1" noChangeArrowheads="1"/>
          </p:cNvPicPr>
          <p:nvPr/>
        </p:nvPicPr>
        <p:blipFill>
          <a:blip r:embed="rId4"/>
          <a:srcRect/>
          <a:stretch>
            <a:fillRect/>
          </a:stretch>
        </p:blipFill>
        <p:spPr bwMode="auto">
          <a:xfrm>
            <a:off x="1979613" y="4143375"/>
            <a:ext cx="1655762" cy="2357438"/>
          </a:xfrm>
          <a:prstGeom prst="rect">
            <a:avLst/>
          </a:prstGeom>
          <a:noFill/>
          <a:ln w="9525">
            <a:noFill/>
            <a:miter lim="800000"/>
            <a:headEnd/>
            <a:tailEnd/>
          </a:ln>
        </p:spPr>
      </p:pic>
      <p:pic>
        <p:nvPicPr>
          <p:cNvPr id="12293" name="Picture 7" descr="2 CB"/>
          <p:cNvPicPr>
            <a:picLocks noChangeAspect="1" noChangeArrowheads="1"/>
          </p:cNvPicPr>
          <p:nvPr/>
        </p:nvPicPr>
        <p:blipFill>
          <a:blip r:embed="rId5"/>
          <a:srcRect/>
          <a:stretch>
            <a:fillRect/>
          </a:stretch>
        </p:blipFill>
        <p:spPr bwMode="auto">
          <a:xfrm>
            <a:off x="6286500" y="3929063"/>
            <a:ext cx="1439863" cy="2500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poppers4"/>
          <p:cNvPicPr>
            <a:picLocks noChangeAspect="1" noChangeArrowheads="1"/>
          </p:cNvPicPr>
          <p:nvPr/>
        </p:nvPicPr>
        <p:blipFill>
          <a:blip r:embed="rId2"/>
          <a:srcRect/>
          <a:stretch>
            <a:fillRect/>
          </a:stretch>
        </p:blipFill>
        <p:spPr bwMode="auto">
          <a:xfrm>
            <a:off x="1000125" y="928688"/>
            <a:ext cx="7200900" cy="54435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tabletas de extasis"/>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4339" name="Text Box 3"/>
          <p:cNvSpPr txBox="1">
            <a:spLocks noChangeArrowheads="1"/>
          </p:cNvSpPr>
          <p:nvPr/>
        </p:nvSpPr>
        <p:spPr bwMode="auto">
          <a:xfrm>
            <a:off x="1905000" y="2590800"/>
            <a:ext cx="5867400" cy="1098550"/>
          </a:xfrm>
          <a:prstGeom prst="rect">
            <a:avLst/>
          </a:prstGeom>
          <a:noFill/>
          <a:ln w="9525">
            <a:noFill/>
            <a:miter lim="800000"/>
            <a:headEnd/>
            <a:tailEnd/>
          </a:ln>
        </p:spPr>
        <p:txBody>
          <a:bodyPr>
            <a:spAutoFit/>
          </a:bodyPr>
          <a:lstStyle/>
          <a:p>
            <a:pPr algn="ctr">
              <a:spcBef>
                <a:spcPct val="50000"/>
              </a:spcBef>
            </a:pPr>
            <a:r>
              <a:rPr lang="es-ES_tradnl" sz="6600">
                <a:solidFill>
                  <a:srgbClr val="000099"/>
                </a:solidFill>
                <a:cs typeface="Arial" charset="0"/>
              </a:rPr>
              <a:t>ÉXTASIS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pic>
        <p:nvPicPr>
          <p:cNvPr id="4" name="Picture 2" descr="http://www.corporacionsurgir.com/boletin4/boletin2/temptation.jpg"/>
          <p:cNvPicPr>
            <a:picLocks noChangeAspect="1" noChangeArrowheads="1"/>
          </p:cNvPicPr>
          <p:nvPr/>
        </p:nvPicPr>
        <p:blipFill>
          <a:blip r:embed="rId2" cstate="print"/>
          <a:srcRect/>
          <a:stretch>
            <a:fillRect/>
          </a:stretch>
        </p:blipFill>
        <p:spPr bwMode="auto">
          <a:xfrm>
            <a:off x="0" y="31418"/>
            <a:ext cx="9144000" cy="6826582"/>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écnico">
  <a:themeElements>
    <a:clrScheme name="Técnico">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écnico">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écnico">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228</TotalTime>
  <Words>616</Words>
  <Application>Microsoft Office PowerPoint</Application>
  <PresentationFormat>On-screen Show (4:3)</PresentationFormat>
  <Paragraphs>58</Paragraphs>
  <Slides>16</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18" baseType="lpstr">
      <vt:lpstr>Técnico</vt:lpstr>
      <vt:lpstr>Imagen de mapa de bits</vt:lpstr>
      <vt:lpstr>Slide 1</vt:lpstr>
      <vt:lpstr>Slide 2</vt:lpstr>
      <vt:lpstr>Sustancia psicoactiva es:</vt:lpstr>
      <vt:lpstr>Slide 4</vt:lpstr>
      <vt:lpstr>Tipos de sustancias</vt:lpstr>
      <vt:lpstr>Tipos de consumidores</vt:lpstr>
      <vt:lpstr>La dependencia producida por las drogas puede ser de dos tipos: </vt:lpstr>
      <vt:lpstr>Prevenir es:</vt:lpstr>
      <vt:lpstr>   En el colegio</vt:lpstr>
      <vt:lpstr>   Qué hacer?</vt:lpstr>
      <vt:lpstr>Slide 11</vt:lpstr>
      <vt:lpstr>Slide 12</vt:lpstr>
      <vt:lpstr>Slide 13</vt:lpstr>
      <vt:lpstr>Slide 14</vt:lpstr>
      <vt:lpstr>Slide 15</vt:lpstr>
      <vt:lpstr>Slide 16</vt:lpstr>
    </vt:vector>
  </TitlesOfParts>
  <Company>csi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saemayores</dc:creator>
  <cp:lastModifiedBy>s3-estud2</cp:lastModifiedBy>
  <cp:revision>26</cp:revision>
  <dcterms:created xsi:type="dcterms:W3CDTF">2010-08-23T14:57:31Z</dcterms:created>
  <dcterms:modified xsi:type="dcterms:W3CDTF">2011-05-31T21:48:05Z</dcterms:modified>
</cp:coreProperties>
</file>